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0" r:id="rId7"/>
    <p:sldId id="268" r:id="rId8"/>
    <p:sldId id="264" r:id="rId9"/>
    <p:sldId id="269" r:id="rId10"/>
    <p:sldId id="265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1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6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6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0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4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7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7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BBA2-03FF-487D-86CB-F5E2BA5A2F6E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AA72-BB5F-4027-A6D9-76FD12316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232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3300" b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THE FACE</a:t>
            </a:r>
            <a:r>
              <a:rPr lang="en-GB" sz="13300" b="1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GB" sz="133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Self(y)</a:t>
            </a:r>
            <a:br>
              <a:rPr lang="en-GB" sz="133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GB" sz="133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portrait</a:t>
            </a:r>
            <a:r>
              <a:rPr lang="en-GB" sz="107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GB" sz="107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</a:br>
            <a:endParaRPr lang="en-GB" sz="10700" b="1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2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789" y="378822"/>
            <a:ext cx="4415245" cy="64791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Then, add realistic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and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stylised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elements (hats, coats, things that make you YOU).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6" y="626720"/>
            <a:ext cx="513937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14525"/>
            <a:ext cx="8961120" cy="1753464"/>
          </a:xfrm>
        </p:spPr>
        <p:txBody>
          <a:bodyPr>
            <a:normAutofit fontScale="90000"/>
          </a:bodyPr>
          <a:lstStyle/>
          <a:p>
            <a:pPr marL="914400" lvl="0" indent="-914400">
              <a:spcBef>
                <a:spcPts val="1000"/>
              </a:spcBef>
            </a:pPr>
            <a:r>
              <a:rPr lang="en-US" sz="4800" dirty="0" smtClean="0">
                <a:solidFill>
                  <a:prstClr val="white">
                    <a:lumMod val="65000"/>
                  </a:prstClr>
                </a:solidFill>
                <a:latin typeface="Consolas" panose="020B0609020204030204" pitchFamily="49" charset="0"/>
                <a:ea typeface="+mn-ea"/>
                <a:cs typeface="+mn-cs"/>
              </a:rPr>
              <a:t/>
            </a:r>
            <a:br>
              <a:rPr lang="en-US" sz="4800" dirty="0" smtClean="0">
                <a:solidFill>
                  <a:prstClr val="white">
                    <a:lumMod val="65000"/>
                  </a:prstClr>
                </a:solidFill>
                <a:latin typeface="Consolas" panose="020B0609020204030204" pitchFamily="49" charset="0"/>
                <a:ea typeface="+mn-ea"/>
                <a:cs typeface="+mn-cs"/>
              </a:rPr>
            </a:br>
            <a:r>
              <a:rPr lang="en-US" dirty="0" smtClean="0">
                <a:solidFill>
                  <a:srgbClr val="002060"/>
                </a:solidFill>
                <a:latin typeface="Consolas" panose="020B0609020204030204" pitchFamily="49" charset="0"/>
                <a:ea typeface="+mn-ea"/>
                <a:cs typeface="+mn-cs"/>
              </a:rPr>
              <a:t>TIP: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ea typeface="+mn-ea"/>
                <a:cs typeface="+mn-cs"/>
              </a:rPr>
              <a:t>Draw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+mn-ea"/>
                <a:cs typeface="+mn-cs"/>
              </a:rPr>
              <a:t>over pencil lines with a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ea typeface="+mn-ea"/>
                <a:cs typeface="+mn-cs"/>
              </a:rPr>
              <a:t>fine liner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+mn-ea"/>
                <a:cs typeface="+mn-cs"/>
              </a:rPr>
              <a:t>pen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ea typeface="+mn-ea"/>
                <a:cs typeface="+mn-cs"/>
              </a:rPr>
              <a:t>. This will create a BOLD portrait.</a:t>
            </a:r>
            <a:r>
              <a:rPr lang="en-GB" dirty="0">
                <a:solidFill>
                  <a:prstClr val="white">
                    <a:lumMod val="65000"/>
                  </a:prstClr>
                </a:solidFill>
                <a:latin typeface="Consolas" panose="020B0609020204030204" pitchFamily="49" charset="0"/>
                <a:ea typeface="+mn-ea"/>
                <a:cs typeface="+mn-cs"/>
              </a:rPr>
              <a:t/>
            </a:r>
            <a:br>
              <a:rPr lang="en-GB" dirty="0">
                <a:solidFill>
                  <a:prstClr val="white">
                    <a:lumMod val="65000"/>
                  </a:prstClr>
                </a:solidFill>
                <a:latin typeface="Consolas" panose="020B0609020204030204" pitchFamily="49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4" name="Picture 2" descr="http://a2.ec-images.myspacecdn.com/images01/63/1f546e1310c0d8ef0a70e10e81fc303d/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4849" y="2058917"/>
            <a:ext cx="6489889" cy="491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04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5353594" cy="5970361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Then, let your creativity run </a:t>
            </a:r>
            <a: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WILD!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GB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We can develop your self portrait in many ways – here we have a painting that has a mathematical composition (layout).</a:t>
            </a:r>
            <a:b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GB" sz="3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It is both </a:t>
            </a:r>
            <a:r>
              <a:rPr lang="en-GB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realistic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and </a:t>
            </a:r>
            <a:r>
              <a:rPr lang="en-GB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stylised.</a:t>
            </a:r>
            <a:endParaRPr lang="en-GB" sz="32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4" descr="http://cdn.visualnews.com/wp-content/uploads/2012/07/Shorty-Fatz-Painting-4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43938" y="114525"/>
            <a:ext cx="5148062" cy="6855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62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188"/>
            <a:ext cx="2729150" cy="4455069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LAST TIME WE MADE A </a:t>
            </a:r>
            <a:r>
              <a:rPr lang="en-GB" sz="4000" b="1" i="1" dirty="0" smtClean="0">
                <a:solidFill>
                  <a:srgbClr val="002060"/>
                </a:solidFill>
                <a:latin typeface="Consolas" panose="020B0609020204030204" pitchFamily="49" charset="0"/>
              </a:rPr>
              <a:t>DISTORTED FACE </a:t>
            </a:r>
            <a:r>
              <a:rPr lang="en-GB" sz="4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COLLAGE…</a:t>
            </a:r>
            <a:endParaRPr lang="en-GB" sz="400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2" descr="C:\Users\twillans\Desktop\distorted facial pics tw\P608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01" y="27755"/>
            <a:ext cx="205845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willans\Desktop\distorted facial pics tw\P608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06" y="14555"/>
            <a:ext cx="5124994" cy="68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willans\Desktop\distorted facial pics tw\P608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93" y="2689477"/>
            <a:ext cx="3196076" cy="42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3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5392"/>
            <a:ext cx="10515600" cy="3527606"/>
          </a:xfrm>
        </p:spPr>
        <p:txBody>
          <a:bodyPr>
            <a:noAutofit/>
          </a:bodyPr>
          <a:lstStyle/>
          <a:p>
            <a:r>
              <a:rPr lang="en-GB" sz="32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TODAY</a:t>
            </a:r>
            <a:endParaRPr lang="en-GB" sz="3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9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LO 1: Can we create a self-portrait that has both </a:t>
            </a:r>
            <a:r>
              <a:rPr lang="en-US" sz="6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realistic</a:t>
            </a:r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and</a:t>
            </a:r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stylised</a:t>
            </a:r>
            <a:r>
              <a:rPr lang="en-US" sz="60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elements?</a:t>
            </a:r>
          </a:p>
          <a:p>
            <a:endParaRPr lang="en-GB" sz="3600" dirty="0" smtClean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LO 2: To demonstrate the 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portraiture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and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graffiti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skills you have learned so far this year in Art.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36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452" y="0"/>
            <a:ext cx="3015548" cy="6888256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  <a:effectLst>
                  <a:outerShdw dist="20323" dir="1799338">
                    <a:srgbClr val="000000"/>
                  </a:outerShdw>
                </a:effectLst>
                <a:latin typeface="Consolas" panose="020B0609020204030204" pitchFamily="49" charset="0"/>
                <a:cs typeface="Helvetica" panose="020B0604020202020204" pitchFamily="34" charset="0"/>
              </a:rPr>
              <a:t>Create a </a:t>
            </a:r>
            <a:r>
              <a:rPr lang="en-GB" sz="4800" b="1" dirty="0">
                <a:solidFill>
                  <a:srgbClr val="FF0000"/>
                </a:solidFill>
                <a:effectLst>
                  <a:outerShdw dist="20323" dir="1799338">
                    <a:srgbClr val="000000"/>
                  </a:outerShdw>
                </a:effectLst>
                <a:latin typeface="Consolas" panose="020B0609020204030204" pitchFamily="49" charset="0"/>
                <a:cs typeface="Helvetica" panose="020B0604020202020204" pitchFamily="34" charset="0"/>
              </a:rPr>
              <a:t>self-portrait</a:t>
            </a:r>
            <a:r>
              <a:rPr lang="en-GB" sz="4800" b="1" dirty="0">
                <a:solidFill>
                  <a:schemeClr val="bg2">
                    <a:lumMod val="75000"/>
                  </a:schemeClr>
                </a:solidFill>
                <a:effectLst>
                  <a:outerShdw dist="20323" dir="1799338">
                    <a:srgbClr val="000000"/>
                  </a:outerShdw>
                </a:effectLst>
                <a:latin typeface="Consolas" panose="020B0609020204030204" pitchFamily="49" charset="0"/>
                <a:cs typeface="Helvetica" panose="020B0604020202020204" pitchFamily="34" charset="0"/>
              </a:rPr>
              <a:t> </a:t>
            </a:r>
            <a:r>
              <a:rPr lang="en-GB" sz="4800" b="1" i="1" dirty="0">
                <a:solidFill>
                  <a:srgbClr val="0070C0"/>
                </a:solidFill>
                <a:effectLst>
                  <a:outerShdw dist="20323" dir="1799338">
                    <a:srgbClr val="000000"/>
                  </a:outerShdw>
                </a:effectLst>
                <a:latin typeface="Consolas" panose="020B0609020204030204" pitchFamily="49" charset="0"/>
                <a:cs typeface="Helvetica" panose="020B0604020202020204" pitchFamily="34" charset="0"/>
              </a:rPr>
              <a:t>with  style</a:t>
            </a:r>
            <a:r>
              <a:rPr lang="en-GB" b="1" dirty="0">
                <a:solidFill>
                  <a:srgbClr val="00B050"/>
                </a:solidFill>
                <a:effectLst>
                  <a:outerShdw dist="20323" dir="1799338">
                    <a:srgbClr val="000000"/>
                  </a:outerShdw>
                </a:effectLst>
                <a:latin typeface="Calibri"/>
              </a:rPr>
              <a:t/>
            </a:r>
            <a:br>
              <a:rPr lang="en-GB" b="1" dirty="0">
                <a:solidFill>
                  <a:srgbClr val="00B050"/>
                </a:solidFill>
                <a:effectLst>
                  <a:outerShdw dist="20323" dir="1799338">
                    <a:srgbClr val="000000"/>
                  </a:outerShdw>
                </a:effectLst>
                <a:latin typeface="Calibri"/>
              </a:rPr>
            </a:br>
            <a:endParaRPr lang="en-GB" dirty="0"/>
          </a:p>
        </p:txBody>
      </p:sp>
      <p:pic>
        <p:nvPicPr>
          <p:cNvPr id="5" name="Picture 8" descr="http://www.painting-canvas.co.uk/images/gallery/Family%20Portrait/lichtenstein/plit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8086" y="0"/>
            <a:ext cx="3203280" cy="337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painting-course.com/wp-content/uploads/2010/02/rembrandt-draw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85193" y="0"/>
            <a:ext cx="2754959" cy="33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http://www.aesoptooz.com/wp-content/uploads/2011/05/vangoghSP1889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52" y="0"/>
            <a:ext cx="3236299" cy="337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87" y="3141768"/>
            <a:ext cx="3218967" cy="3505504"/>
          </a:xfrm>
          <a:prstGeom prst="rect">
            <a:avLst/>
          </a:prstGeom>
        </p:spPr>
      </p:pic>
      <p:pic>
        <p:nvPicPr>
          <p:cNvPr id="9" name="Picture 4" descr="http://cdn.visualnews.com/wp-content/uploads/2012/07/Ariel-Stater-3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85193" y="3354311"/>
            <a:ext cx="2754950" cy="353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.zurichdevelopmentcenter.com/internet/zdc-com/SiteCollectionImages/julian_opi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940152" y="3354311"/>
            <a:ext cx="3203847" cy="3533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95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365125"/>
            <a:ext cx="8059783" cy="1325563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002060"/>
                </a:solidFill>
                <a:latin typeface="Consolas" panose="020B0609020204030204" pitchFamily="49" charset="0"/>
              </a:rPr>
              <a:t>FACE</a:t>
            </a:r>
            <a:endParaRPr lang="en-GB" sz="72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538"/>
            <a:ext cx="12192000" cy="5499462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Whoever we are, we all have a </a:t>
            </a:r>
            <a:r>
              <a:rPr lang="en-GB" sz="4800" b="1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FACE</a:t>
            </a: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. 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Me, you, the Prime Minister, your Mum, my Mum. 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Rich people, poor people, famous people, everyday people all over the world, from prehistoric humans to mankind today…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9" y="627017"/>
            <a:ext cx="2795463" cy="623098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nsolas" panose="020B0609020204030204" pitchFamily="49" charset="0"/>
              </a:rPr>
              <a:t>...but can </a:t>
            </a:r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YOU</a:t>
            </a:r>
            <a:r>
              <a:rPr lang="en-GB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draw your face?</a:t>
            </a:r>
            <a:endParaRPr lang="en-GB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3" descr="https://pbs.twimg.com/media/C7KGHuHXQAExrp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07" y="0"/>
            <a:ext cx="91978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06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SELF PORTRAIT TIPS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817" y="1825624"/>
            <a:ext cx="12022183" cy="5032375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8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Use a mirror to </a:t>
            </a:r>
            <a:r>
              <a:rPr lang="en-US" sz="4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lightly</a:t>
            </a:r>
            <a:r>
              <a:rPr lang="en-US" sz="48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 sketch out your face</a:t>
            </a:r>
            <a:r>
              <a:rPr lang="en-US" sz="4800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(an egg shape).</a:t>
            </a:r>
          </a:p>
          <a:p>
            <a:pPr marL="914400" indent="-914400">
              <a:buAutoNum type="arabicPeriod"/>
            </a:pPr>
            <a:endParaRPr lang="en-US" sz="48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914400" indent="-914400">
              <a:buAutoNum type="arabicPeriod"/>
            </a:pPr>
            <a:r>
              <a:rPr lang="en-US" sz="48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Halfway down the outline </a:t>
            </a:r>
            <a:r>
              <a:rPr lang="en-US" sz="4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egg</a:t>
            </a:r>
            <a:r>
              <a:rPr lang="en-US" sz="48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 shape, </a:t>
            </a:r>
            <a:r>
              <a:rPr lang="en-US" sz="4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lightly</a:t>
            </a:r>
            <a:r>
              <a:rPr lang="en-US" sz="48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 draw a line horizontally across (this will be your eye line).</a:t>
            </a:r>
          </a:p>
          <a:p>
            <a:pPr marL="914400" indent="-914400">
              <a:buAutoNum type="arabicPeriod"/>
            </a:pPr>
            <a:endParaRPr lang="en-US" sz="48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4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057017" cy="6753497"/>
          </a:xfrm>
        </p:spPr>
        <p:txBody>
          <a:bodyPr/>
          <a:lstStyle/>
          <a:p>
            <a:pPr marL="0" indent="0">
              <a:buNone/>
            </a:pPr>
            <a:endParaRPr lang="en-GB" sz="4000" dirty="0" smtClean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3. Then </a:t>
            </a:r>
            <a:r>
              <a:rPr lang="en-GB" sz="4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lightly</a:t>
            </a:r>
            <a:r>
              <a:rPr lang="en-GB" sz="4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 draw a vertical line down your face/ egg shape (this line will guide your hand when adding in facial details – nose, mouth etc.</a:t>
            </a:r>
          </a:p>
          <a:p>
            <a:pPr marL="0" indent="0">
              <a:buNone/>
            </a:pPr>
            <a:endParaRPr lang="en-GB" sz="40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4. Once your facial details are pencilled in and look right, add </a:t>
            </a:r>
            <a:r>
              <a:rPr lang="en-GB" sz="4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shade</a:t>
            </a:r>
            <a:r>
              <a:rPr lang="en-GB" sz="4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 and </a:t>
            </a:r>
            <a:r>
              <a:rPr lang="en-GB" sz="4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tone</a:t>
            </a:r>
            <a:r>
              <a:rPr lang="en-GB" sz="4000" dirty="0" smtClean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(shading).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036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227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Helvetica</vt:lpstr>
      <vt:lpstr>Impact</vt:lpstr>
      <vt:lpstr>Office Theme</vt:lpstr>
      <vt:lpstr>THE FACE Self(y) portrait </vt:lpstr>
      <vt:lpstr>LAST TIME WE MADE A DISTORTED FACE COLLAGE…</vt:lpstr>
      <vt:lpstr>TODAY</vt:lpstr>
      <vt:lpstr>PowerPoint Presentation</vt:lpstr>
      <vt:lpstr>Create a self-portrait with  style </vt:lpstr>
      <vt:lpstr>FACE</vt:lpstr>
      <vt:lpstr>...but can YOU draw your face?</vt:lpstr>
      <vt:lpstr>SELF PORTRAIT TIPS</vt:lpstr>
      <vt:lpstr>PowerPoint Presentation</vt:lpstr>
      <vt:lpstr>Then, add realistic and stylised elements (hats, coats, things that make you YOU). </vt:lpstr>
      <vt:lpstr> TIP: Draw over pencil lines with a fine liner pen. This will create a BOLD portrait. </vt:lpstr>
      <vt:lpstr>Then, let your creativity run WILD!  We can develop your self portrait in many ways – here we have a painting that has a mathematical composition (layout).  It is both realistic and stylised.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self-portrait</dc:title>
  <dc:creator>Tom Willans</dc:creator>
  <cp:lastModifiedBy>Tom Willans</cp:lastModifiedBy>
  <cp:revision>18</cp:revision>
  <dcterms:created xsi:type="dcterms:W3CDTF">2020-06-07T15:12:31Z</dcterms:created>
  <dcterms:modified xsi:type="dcterms:W3CDTF">2020-06-08T07:14:15Z</dcterms:modified>
</cp:coreProperties>
</file>