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8" r:id="rId5"/>
    <p:sldId id="260" r:id="rId6"/>
    <p:sldId id="261" r:id="rId7"/>
    <p:sldId id="267" r:id="rId8"/>
    <p:sldId id="272" r:id="rId9"/>
    <p:sldId id="268" r:id="rId10"/>
    <p:sldId id="270" r:id="rId11"/>
    <p:sldId id="271" r:id="rId12"/>
    <p:sldId id="273" r:id="rId13"/>
    <p:sldId id="274" r:id="rId14"/>
    <p:sldId id="275" r:id="rId15"/>
    <p:sldId id="26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75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4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3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7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5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4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5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2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D4B09-EB29-4D8C-A555-24D4DE750F3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405B-37F8-4590-95D6-AC553AED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5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QrKhZ6aF_g&amp;safe=activ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andre+the+giant+has+a+posse&amp;source=images&amp;cd=&amp;cad=rja&amp;uact=8&amp;ved=0CAcQjRw&amp;url=https://stakeholderdoce.wordpress.com/2014/11/26/obey-the-art-of-phenomenology/&amp;ei=-uJaVdG6A4i67gaM4YCACw&amp;bvm=bv.93564037,d.ZGU&amp;psig=AFQjCNE7_c4nLQ62G2vl4gZRDLqizFGZKA&amp;ust=14321061015265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91843"/>
            <a:ext cx="9144000" cy="2387600"/>
          </a:xfrm>
        </p:spPr>
        <p:txBody>
          <a:bodyPr>
            <a:noAutofit/>
          </a:bodyPr>
          <a:lstStyle/>
          <a:p>
            <a:r>
              <a:rPr lang="en-GB" sz="19000" b="1" dirty="0" smtClean="0">
                <a:solidFill>
                  <a:schemeClr val="bg2">
                    <a:lumMod val="10000"/>
                  </a:schemeClr>
                </a:solidFill>
                <a:latin typeface="Stencil" panose="040409050D0802020404" pitchFamily="82" charset="0"/>
              </a:rPr>
              <a:t>STREET ART</a:t>
            </a:r>
            <a:endParaRPr lang="en-GB" sz="19000" b="1" dirty="0">
              <a:solidFill>
                <a:schemeClr val="bg2">
                  <a:lumMod val="10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55921"/>
            <a:ext cx="9144000" cy="1655762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YR 10 ART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8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108" y="587829"/>
            <a:ext cx="5096691" cy="558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</a:rPr>
              <a:t>2) STICK 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</a:rPr>
              <a:t>OBEY GIANT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</a:rPr>
              <a:t>UP ON A WINDOW.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</a:rPr>
              <a:t>TIP: STICK IT AT A HEIGHT YOU CAN REACH!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80606"/>
            <a:ext cx="2755277" cy="3567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76" y="1580607"/>
            <a:ext cx="2755277" cy="35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2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549" y="313508"/>
            <a:ext cx="4469674" cy="5602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7030A0"/>
                </a:solidFill>
                <a:latin typeface="Stencil" panose="040409050D0802020404" pitchFamily="82" charset="0"/>
              </a:rPr>
              <a:t>3) </a:t>
            </a:r>
            <a:r>
              <a:rPr lang="en-US" sz="5400" dirty="0">
                <a:solidFill>
                  <a:srgbClr val="7030A0"/>
                </a:solidFill>
                <a:latin typeface="Stencil" panose="040409050D0802020404" pitchFamily="82" charset="0"/>
              </a:rPr>
              <a:t>STICK </a:t>
            </a:r>
            <a:r>
              <a:rPr lang="en-US" sz="5400" dirty="0" smtClean="0">
                <a:solidFill>
                  <a:srgbClr val="7030A0"/>
                </a:solidFill>
                <a:latin typeface="Stencil" panose="040409050D0802020404" pitchFamily="82" charset="0"/>
              </a:rPr>
              <a:t>A BLANK A4 PIECE OF PAPER OR THIN CARD ON TOP OF </a:t>
            </a:r>
            <a:r>
              <a:rPr lang="en-US" sz="5400" i="1" dirty="0" smtClean="0">
                <a:solidFill>
                  <a:srgbClr val="7030A0"/>
                </a:solidFill>
                <a:latin typeface="Stencil" panose="040409050D0802020404" pitchFamily="82" charset="0"/>
              </a:rPr>
              <a:t>OBEY GIANT</a:t>
            </a:r>
            <a:r>
              <a:rPr lang="en-US" sz="5400" dirty="0" smtClean="0">
                <a:solidFill>
                  <a:srgbClr val="7030A0"/>
                </a:solidFill>
                <a:latin typeface="Stencil" panose="040409050D0802020404" pitchFamily="82" charset="0"/>
              </a:rPr>
              <a:t>…</a:t>
            </a:r>
            <a:endParaRPr lang="en-GB" sz="5400" dirty="0">
              <a:solidFill>
                <a:srgbClr val="7030A0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5631" cy="3566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631" y="-1"/>
            <a:ext cx="2755631" cy="3566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5864"/>
            <a:ext cx="2755631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1530"/>
            <a:ext cx="2755631" cy="356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631" y="3291531"/>
            <a:ext cx="2755631" cy="356646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08914" y="901337"/>
            <a:ext cx="5344886" cy="5275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Stencil" panose="040409050D0802020404" pitchFamily="82" charset="0"/>
              </a:rPr>
              <a:t>4) </a:t>
            </a:r>
            <a:r>
              <a:rPr lang="en-GB" sz="4000" dirty="0" smtClean="0">
                <a:solidFill>
                  <a:srgbClr val="7030A0"/>
                </a:solidFill>
                <a:latin typeface="Stencil" panose="040409050D0802020404" pitchFamily="82" charset="0"/>
              </a:rPr>
              <a:t>CAREFULLY TRACE THE OUTLINE OF ANDRE THE GIANT’S FACIAL FEATURES.</a:t>
            </a:r>
          </a:p>
          <a:p>
            <a:pPr marL="0" indent="0">
              <a:buNone/>
            </a:pPr>
            <a:endParaRPr lang="en-GB" sz="4000" dirty="0">
              <a:solidFill>
                <a:srgbClr val="7030A0"/>
              </a:solidFill>
              <a:latin typeface="Stencil" panose="040409050D0802020404" pitchFamily="82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7030A0"/>
                </a:solidFill>
                <a:latin typeface="Stencil" panose="040409050D0802020404" pitchFamily="82" charset="0"/>
              </a:rPr>
              <a:t>TIP: SHADE IN THE DARK AREAS WITH A PENCIL OR A PEN SO YOU CAN SEE THE DETAILS CLEARLY.</a:t>
            </a:r>
            <a:endParaRPr lang="en-GB" sz="4000" dirty="0">
              <a:solidFill>
                <a:srgbClr val="7030A0"/>
              </a:solidFill>
              <a:latin typeface="Stencil" panose="040409050D0802020404" pitchFamily="82" charset="0"/>
            </a:endParaRP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940"/>
            <a:ext cx="2755631" cy="3566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630" y="-274940"/>
            <a:ext cx="2755631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0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628" y="822960"/>
            <a:ext cx="4365171" cy="535400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Stencil" panose="040409050D0802020404" pitchFamily="82" charset="0"/>
              </a:rPr>
              <a:t>5) </a:t>
            </a:r>
            <a:r>
              <a:rPr lang="en-GB" dirty="0" smtClean="0">
                <a:solidFill>
                  <a:srgbClr val="FF0000"/>
                </a:solidFill>
                <a:latin typeface="Stencil" panose="040409050D0802020404" pitchFamily="82" charset="0"/>
              </a:rPr>
              <a:t>DO NOT </a:t>
            </a:r>
            <a:r>
              <a:rPr lang="en-GB" dirty="0" smtClean="0">
                <a:solidFill>
                  <a:srgbClr val="7030A0"/>
                </a:solidFill>
                <a:latin typeface="Stencil" panose="040409050D0802020404" pitchFamily="82" charset="0"/>
              </a:rPr>
              <a:t>TRACE THE OBEY LETTERING!</a:t>
            </a:r>
          </a:p>
          <a:p>
            <a:endParaRPr lang="en-GB" dirty="0">
              <a:solidFill>
                <a:srgbClr val="7030A0"/>
              </a:solidFill>
              <a:latin typeface="Stencil" panose="040409050D0802020404" pitchFamily="8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Stencil" panose="040409050D0802020404" pitchFamily="82" charset="0"/>
              </a:rPr>
              <a:t>INSTEAD, CREATE YOUR OWN 4 LETTER WORD TO PERSONALISE THIS ART WORK!</a:t>
            </a:r>
          </a:p>
          <a:p>
            <a:endParaRPr lang="en-GB" dirty="0">
              <a:solidFill>
                <a:srgbClr val="7030A0"/>
              </a:solidFill>
              <a:latin typeface="Stencil" panose="040409050D0802020404" pitchFamily="8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Stencil" panose="040409050D0802020404" pitchFamily="82" charset="0"/>
              </a:rPr>
              <a:t>TIP: NO SWEAR WORDS…BE CREATIVE!</a:t>
            </a:r>
            <a:endParaRPr lang="en-GB" dirty="0">
              <a:solidFill>
                <a:srgbClr val="7030A0"/>
              </a:solidFill>
              <a:latin typeface="Stencil" panose="040409050D0802020404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6988628" cy="52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5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tencil" panose="040409050D0802020404" pitchFamily="82" charset="0"/>
              </a:rPr>
              <a:t>ONCE YOU HAVE MADE A CONFIDENT TRACED IMAGE WITH UNIQUE LETTERING…</a:t>
            </a:r>
            <a:endParaRPr lang="en-GB" dirty="0"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KEEP YOUR ORIGINAL ART WORK SOMEWHERE SAFE! </a:t>
            </a:r>
          </a:p>
          <a:p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WHEN WE RETURN TO SCHOOL AFTER THE COVID 19 ALL CLEAR, WE WILL CUT OUT THIS STENCIL USING ART SCAPELS ON CUTTING MATS AND MAKE A SPRAY PAINT ART WORK.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IMPORTANT: THIS STENCIL SHOULD BE COMPLETED WITH STAFF SUPERVISION AT SCHOOL…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DO NOT TRY AT HOME!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21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661677" y="795774"/>
            <a:ext cx="3803469" cy="5396812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rgbClr val="00B0F0"/>
                </a:solidFill>
                <a:latin typeface="Stencil" panose="040409050D0802020404" pitchFamily="82" charset="0"/>
              </a:rPr>
              <a:t>NEXT TIME: </a:t>
            </a:r>
            <a:r>
              <a:rPr lang="en-GB" sz="6600" i="1" dirty="0" smtClean="0">
                <a:solidFill>
                  <a:srgbClr val="00B0F0"/>
                </a:solidFill>
                <a:latin typeface="Stencil" panose="040409050D0802020404" pitchFamily="82" charset="0"/>
              </a:rPr>
              <a:t>LAUGH NOW…</a:t>
            </a:r>
            <a:r>
              <a:rPr lang="en-GB" sz="6600" dirty="0" smtClean="0">
                <a:solidFill>
                  <a:srgbClr val="00B0F0"/>
                </a:solidFill>
                <a:latin typeface="Stencil" panose="040409050D0802020404" pitchFamily="82" charset="0"/>
              </a:rPr>
              <a:t/>
            </a:r>
            <a:br>
              <a:rPr lang="en-GB" sz="6600" dirty="0" smtClean="0">
                <a:solidFill>
                  <a:srgbClr val="00B0F0"/>
                </a:solidFill>
                <a:latin typeface="Stencil" panose="040409050D0802020404" pitchFamily="82" charset="0"/>
              </a:rPr>
            </a:br>
            <a:r>
              <a:rPr lang="en-GB" sz="6600" dirty="0" smtClean="0">
                <a:solidFill>
                  <a:srgbClr val="00B0F0"/>
                </a:solidFill>
                <a:latin typeface="Stencil" panose="040409050D0802020404" pitchFamily="82" charset="0"/>
              </a:rPr>
              <a:t>BY BANKSY</a:t>
            </a:r>
            <a:endParaRPr lang="en-GB" sz="6600" dirty="0">
              <a:solidFill>
                <a:srgbClr val="00B0F0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irc_mi" descr="https://c1.staticflickr.com/3/2582/5845355115_6857691ee4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55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Stencil" panose="040409050D0802020404" pitchFamily="82" charset="0"/>
              </a:rPr>
              <a:t>clips</a:t>
            </a:r>
            <a:endParaRPr lang="en-GB" dirty="0">
              <a:solidFill>
                <a:schemeClr val="bg2">
                  <a:lumMod val="10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onsolas" panose="020B0609020204030204" pitchFamily="49" charset="0"/>
                <a:hlinkClick r:id="rId2"/>
              </a:rPr>
              <a:t>https://www.youtube.com/watch?v=9QrKhZ6aF_g&amp;safe=active</a:t>
            </a:r>
            <a:endParaRPr lang="en-GB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endParaRPr lang="en-GB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Consolas" panose="020B0609020204030204" pitchFamily="49" charset="0"/>
              </a:rPr>
              <a:t>https://www.youtube.com/watch?v=rcSBr4ZKmrQ&amp;safe=active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40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dirty="0" smtClean="0">
                <a:latin typeface="Stencil" panose="040409050D0802020404" pitchFamily="82" charset="0"/>
              </a:rPr>
              <a:t>LESSON </a:t>
            </a:r>
            <a:r>
              <a:rPr lang="en-GB" sz="8000" dirty="0" smtClean="0">
                <a:latin typeface="Stencil" panose="040409050D0802020404" pitchFamily="82" charset="0"/>
              </a:rPr>
              <a:t>2</a:t>
            </a:r>
            <a:endParaRPr lang="en-GB" sz="8000" dirty="0"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Last week, we learnt about </a:t>
            </a:r>
            <a:r>
              <a:rPr lang="en-GB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the work of </a:t>
            </a:r>
            <a:r>
              <a:rPr lang="en-GB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ncil" panose="040409050D0802020404" pitchFamily="82" charset="0"/>
              </a:rPr>
              <a:t>American street artist </a:t>
            </a:r>
            <a:r>
              <a:rPr lang="en-GB" sz="7200" dirty="0" err="1" smtClean="0">
                <a:solidFill>
                  <a:srgbClr val="FF0000"/>
                </a:solidFill>
                <a:latin typeface="Stencil" panose="040409050D0802020404" pitchFamily="82" charset="0"/>
              </a:rPr>
              <a:t>Sheperd</a:t>
            </a:r>
            <a:r>
              <a:rPr lang="en-GB" sz="72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 </a:t>
            </a:r>
            <a:r>
              <a:rPr lang="en-GB" sz="7200" dirty="0" err="1" smtClean="0">
                <a:solidFill>
                  <a:srgbClr val="FF0000"/>
                </a:solidFill>
                <a:latin typeface="Stencil" panose="040409050D0802020404" pitchFamily="82" charset="0"/>
              </a:rPr>
              <a:t>Fairey</a:t>
            </a:r>
            <a:r>
              <a:rPr lang="en-GB" sz="72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.</a:t>
            </a:r>
          </a:p>
          <a:p>
            <a:endParaRPr lang="en-GB" sz="4000" i="1" dirty="0">
              <a:latin typeface="Bahnschrift" panose="020B0502040204020203" pitchFamily="34" charset="0"/>
            </a:endParaRPr>
          </a:p>
          <a:p>
            <a:endParaRPr lang="en-GB" sz="4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1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287383"/>
            <a:ext cx="10883537" cy="58895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0" dirty="0" smtClean="0">
                <a:solidFill>
                  <a:srgbClr val="0070C0"/>
                </a:solidFill>
                <a:latin typeface="Stencil" panose="040409050D0802020404" pitchFamily="82" charset="0"/>
              </a:rPr>
              <a:t>ARTIST RESEARCH</a:t>
            </a:r>
          </a:p>
          <a:p>
            <a:pPr marL="0" indent="0" algn="ctr">
              <a:buNone/>
            </a:pPr>
            <a:r>
              <a:rPr lang="en-GB" sz="12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IS VERY IMPORTANT AND EVEN FASCINATING IN ART GCSE/ BTEC/ ALEVEL/ DEGREE LEVEL PROJECTS AND BEYOND!</a:t>
            </a:r>
            <a:endParaRPr lang="en-GB" sz="12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4649"/>
            <a:ext cx="10515600" cy="1464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tencil" panose="040409050D0802020404" pitchFamily="82" charset="0"/>
              </a:rPr>
              <a:t>1) Andre the Giant Has A Posse</a:t>
            </a:r>
            <a:endParaRPr lang="en-GB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2" descr="http://backfromthe.files.wordpress.com/2011/12/andre-the-giant-has-a-pos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8" y="117565"/>
            <a:ext cx="6042287" cy="52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1.prweb.com/prfiles/2006/01/04/329121/ObeyIconhighres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7" y="0"/>
            <a:ext cx="4808138" cy="62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81761" y="6431376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tencil" panose="040409050D0802020404" pitchFamily="82" charset="0"/>
              </a:rPr>
              <a:t>2</a:t>
            </a:r>
            <a:r>
              <a:rPr lang="en-GB" i="1" dirty="0" smtClean="0">
                <a:solidFill>
                  <a:schemeClr val="bg2">
                    <a:lumMod val="10000"/>
                  </a:schemeClr>
                </a:solidFill>
                <a:latin typeface="Stencil" panose="040409050D0802020404" pitchFamily="82" charset="0"/>
              </a:rPr>
              <a:t>) OBEY </a:t>
            </a:r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Stencil" panose="040409050D0802020404" pitchFamily="82" charset="0"/>
              </a:rPr>
              <a:t>GIANT</a:t>
            </a:r>
          </a:p>
        </p:txBody>
      </p:sp>
    </p:spTree>
    <p:extLst>
      <p:ext uri="{BB962C8B-B14F-4D97-AF65-F5344CB8AC3E}">
        <p14:creationId xmlns:p14="http://schemas.microsoft.com/office/powerpoint/2010/main" val="296521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Stencil" panose="040409050D0802020404" pitchFamily="82" charset="0"/>
                <a:cs typeface="Consolas" panose="020B0609020204030204" pitchFamily="49" charset="0"/>
              </a:rPr>
              <a:t>TASK 1</a:t>
            </a:r>
            <a:endParaRPr lang="en-GB" dirty="0">
              <a:solidFill>
                <a:schemeClr val="bg2">
                  <a:lumMod val="10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49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 time, you r</a:t>
            </a:r>
            <a:r>
              <a:rPr lang="en-GB" sz="4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esearched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online information about </a:t>
            </a:r>
            <a:endParaRPr lang="en-GB" sz="4800" b="1" dirty="0" smtClean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42950" indent="-742950">
              <a:buAutoNum type="arabicParenR"/>
            </a:pPr>
            <a:r>
              <a:rPr lang="en-GB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tencil" panose="040409050D0802020404" pitchFamily="82" charset="0"/>
              </a:rPr>
              <a:t>Andre </a:t>
            </a:r>
            <a:r>
              <a:rPr lang="en-GB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tencil" panose="040409050D0802020404" pitchFamily="82" charset="0"/>
              </a:rPr>
              <a:t>the Giant Has A </a:t>
            </a:r>
            <a:r>
              <a:rPr lang="en-GB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tencil" panose="040409050D0802020404" pitchFamily="82" charset="0"/>
              </a:rPr>
              <a:t>Posse</a:t>
            </a:r>
          </a:p>
          <a:p>
            <a:pPr marL="742950" indent="-742950">
              <a:buAutoNum type="arabicParenR"/>
            </a:pPr>
            <a:r>
              <a:rPr lang="en-GB" sz="3600" i="1" dirty="0" smtClean="0">
                <a:solidFill>
                  <a:schemeClr val="bg2">
                    <a:lumMod val="10000"/>
                  </a:schemeClr>
                </a:solidFill>
                <a:latin typeface="Stencil" panose="040409050D0802020404" pitchFamily="82" charset="0"/>
              </a:rPr>
              <a:t>OBEY </a:t>
            </a:r>
            <a:r>
              <a:rPr lang="en-GB" sz="3600" i="1" dirty="0">
                <a:solidFill>
                  <a:schemeClr val="bg2">
                    <a:lumMod val="10000"/>
                  </a:schemeClr>
                </a:solidFill>
                <a:latin typeface="Stencil" panose="040409050D0802020404" pitchFamily="82" charset="0"/>
              </a:rPr>
              <a:t>GIANT</a:t>
            </a:r>
          </a:p>
          <a:p>
            <a:pPr marL="0" indent="0">
              <a:buNone/>
            </a:pP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created 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PowerPoint 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presentation… </a:t>
            </a:r>
            <a:endParaRPr lang="en-GB" sz="4800" b="1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42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Stencil" panose="040409050D0802020404" pitchFamily="82" charset="0"/>
              </a:rPr>
              <a:t>In your </a:t>
            </a:r>
            <a:r>
              <a:rPr lang="en-GB" dirty="0" err="1" smtClean="0">
                <a:solidFill>
                  <a:srgbClr val="00B050"/>
                </a:solidFill>
                <a:latin typeface="Stencil" panose="040409050D0802020404" pitchFamily="82" charset="0"/>
              </a:rPr>
              <a:t>powerpoint</a:t>
            </a:r>
            <a:r>
              <a:rPr lang="en-GB" dirty="0" smtClean="0">
                <a:solidFill>
                  <a:srgbClr val="00B050"/>
                </a:solidFill>
                <a:latin typeface="Stencil" panose="040409050D0802020404" pitchFamily="82" charset="0"/>
              </a:rPr>
              <a:t>, you analysed…</a:t>
            </a:r>
            <a:endParaRPr lang="en-GB" dirty="0">
              <a:solidFill>
                <a:srgbClr val="00B05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3600" b="1" i="1" dirty="0">
              <a:solidFill>
                <a:schemeClr val="accent1">
                  <a:lumMod val="50000"/>
                </a:schemeClr>
              </a:solidFill>
              <a:latin typeface="Stencil" panose="040409050D0802020404" pitchFamily="82" charset="0"/>
              <a:cs typeface="Consolas" panose="020B0609020204030204" pitchFamily="49" charset="0"/>
            </a:endParaRPr>
          </a:p>
          <a:p>
            <a:r>
              <a:rPr lang="en-GB" sz="5200" b="1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Consolas" panose="020B0609020204030204" pitchFamily="49" charset="0"/>
              </a:rPr>
              <a:t>How were both art works created? </a:t>
            </a:r>
            <a:endParaRPr lang="en-GB" sz="5200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Consolas" panose="020B0609020204030204" pitchFamily="49" charset="0"/>
            </a:endParaRPr>
          </a:p>
          <a:p>
            <a:r>
              <a:rPr lang="en-GB" sz="5200" b="1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Consolas" panose="020B0609020204030204" pitchFamily="49" charset="0"/>
              </a:rPr>
              <a:t>What artistic </a:t>
            </a:r>
            <a:r>
              <a:rPr lang="en-GB" sz="5200" b="1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Consolas" panose="020B0609020204030204" pitchFamily="49" charset="0"/>
              </a:rPr>
              <a:t>process or METHODS </a:t>
            </a:r>
            <a:r>
              <a:rPr lang="en-GB" sz="5200" b="1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Consolas" panose="020B0609020204030204" pitchFamily="49" charset="0"/>
              </a:rPr>
              <a:t>were used</a:t>
            </a:r>
            <a:r>
              <a:rPr lang="en-GB" sz="5200" b="1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Consolas" panose="020B0609020204030204" pitchFamily="49" charset="0"/>
              </a:rPr>
              <a:t>? </a:t>
            </a:r>
            <a:endParaRPr lang="en-GB" sz="5200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Consolas" panose="020B0609020204030204" pitchFamily="49" charset="0"/>
            </a:endParaRPr>
          </a:p>
          <a:p>
            <a:r>
              <a:rPr lang="en-GB" sz="52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Consolas" panose="020B0609020204030204" pitchFamily="49" charset="0"/>
              </a:rPr>
              <a:t>What was the worldwide </a:t>
            </a:r>
            <a:r>
              <a:rPr lang="en-GB" sz="5200" b="1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Consolas" panose="020B0609020204030204" pitchFamily="49" charset="0"/>
              </a:rPr>
              <a:t>reaction to these art works?</a:t>
            </a:r>
            <a:endParaRPr lang="en-GB" sz="5200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64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Stencil" panose="040409050D0802020404" pitchFamily="82" charset="0"/>
              </a:rPr>
              <a:t>Today:</a:t>
            </a:r>
            <a:endParaRPr lang="en-GB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5400" b="1" dirty="0" smtClean="0">
                <a:solidFill>
                  <a:schemeClr val="accent5"/>
                </a:solidFill>
                <a:latin typeface="Stencil" panose="040409050D0802020404" pitchFamily="82" charset="0"/>
                <a:cs typeface="Consolas" panose="020B0609020204030204" pitchFamily="49" charset="0"/>
              </a:rPr>
              <a:t>We will ask ourselves a question:</a:t>
            </a:r>
          </a:p>
          <a:p>
            <a:pPr marL="0" indent="0">
              <a:buNone/>
            </a:pPr>
            <a:r>
              <a:rPr lang="en-GB" sz="5400" b="1" dirty="0" smtClean="0">
                <a:solidFill>
                  <a:srgbClr val="FF0000"/>
                </a:solidFill>
                <a:latin typeface="Stencil" panose="040409050D0802020404" pitchFamily="82" charset="0"/>
                <a:cs typeface="Consolas" panose="020B0609020204030204" pitchFamily="49" charset="0"/>
              </a:rPr>
              <a:t>How </a:t>
            </a:r>
            <a:r>
              <a:rPr lang="en-GB" sz="5400" b="1" dirty="0">
                <a:solidFill>
                  <a:srgbClr val="FF0000"/>
                </a:solidFill>
                <a:latin typeface="Stencil" panose="040409050D0802020404" pitchFamily="82" charset="0"/>
                <a:cs typeface="Consolas" panose="020B0609020204030204" pitchFamily="49" charset="0"/>
              </a:rPr>
              <a:t>can we use the work of Shepard </a:t>
            </a:r>
            <a:r>
              <a:rPr lang="en-GB" sz="5400" b="1" dirty="0" err="1">
                <a:solidFill>
                  <a:srgbClr val="FF0000"/>
                </a:solidFill>
                <a:latin typeface="Stencil" panose="040409050D0802020404" pitchFamily="82" charset="0"/>
                <a:cs typeface="Consolas" panose="020B0609020204030204" pitchFamily="49" charset="0"/>
              </a:rPr>
              <a:t>Fairey</a:t>
            </a:r>
            <a:r>
              <a:rPr lang="en-GB" sz="5400" b="1" dirty="0">
                <a:solidFill>
                  <a:srgbClr val="FF0000"/>
                </a:solidFill>
                <a:latin typeface="Stencil" panose="040409050D0802020404" pitchFamily="82" charset="0"/>
                <a:cs typeface="Consolas" panose="020B0609020204030204" pitchFamily="49" charset="0"/>
              </a:rPr>
              <a:t> to inspire our own graffiti stencils?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16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2331"/>
            <a:ext cx="10515600" cy="5484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5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tencil" panose="040409050D0802020404" pitchFamily="82" charset="0"/>
              </a:rPr>
              <a:t>TRACE THE FACE</a:t>
            </a:r>
            <a:endParaRPr lang="en-GB" sz="16500" dirty="0">
              <a:solidFill>
                <a:schemeClr val="accent6">
                  <a:lumMod val="40000"/>
                  <a:lumOff val="60000"/>
                </a:schemeClr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3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365125"/>
            <a:ext cx="5410200" cy="6048738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1) PRINT OUT X 1 </a:t>
            </a:r>
            <a:br>
              <a:rPr lang="en-GB" sz="7200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en-GB" sz="7200" i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OBEY GIANT </a:t>
            </a:r>
            <a:r>
              <a:rPr lang="en-GB" sz="72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ON A4 PAPER.</a:t>
            </a:r>
            <a:endParaRPr lang="en-GB" sz="72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2" descr="http://ww1.prweb.com/prfiles/2006/01/04/329121/ObeyIconhighres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513"/>
            <a:ext cx="5316583" cy="68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6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334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Bahnschrift</vt:lpstr>
      <vt:lpstr>Calibri</vt:lpstr>
      <vt:lpstr>Calibri Light</vt:lpstr>
      <vt:lpstr>Consolas</vt:lpstr>
      <vt:lpstr>Stencil</vt:lpstr>
      <vt:lpstr>Office Theme</vt:lpstr>
      <vt:lpstr>STREET ART</vt:lpstr>
      <vt:lpstr>LESSON 2</vt:lpstr>
      <vt:lpstr>PowerPoint Presentation</vt:lpstr>
      <vt:lpstr>PowerPoint Presentation</vt:lpstr>
      <vt:lpstr>TASK 1</vt:lpstr>
      <vt:lpstr>In your powerpoint, you analysed…</vt:lpstr>
      <vt:lpstr>Today:</vt:lpstr>
      <vt:lpstr>PowerPoint Presentation</vt:lpstr>
      <vt:lpstr>1) PRINT OUT X 1  OBEY GIANT ON A4 PAPER.</vt:lpstr>
      <vt:lpstr>PowerPoint Presentation</vt:lpstr>
      <vt:lpstr>PowerPoint Presentation</vt:lpstr>
      <vt:lpstr>PowerPoint Presentation</vt:lpstr>
      <vt:lpstr>PowerPoint Presentation</vt:lpstr>
      <vt:lpstr>ONCE YOU HAVE MADE A CONFIDENT TRACED IMAGE WITH UNIQUE LETTERING…</vt:lpstr>
      <vt:lpstr>NEXT TIME: LAUGH NOW… BY BANKSY</vt:lpstr>
      <vt:lpstr>clips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Willans</dc:creator>
  <cp:lastModifiedBy>Tom Willans</cp:lastModifiedBy>
  <cp:revision>31</cp:revision>
  <dcterms:created xsi:type="dcterms:W3CDTF">2020-05-11T20:46:38Z</dcterms:created>
  <dcterms:modified xsi:type="dcterms:W3CDTF">2020-05-17T21:08:51Z</dcterms:modified>
</cp:coreProperties>
</file>