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AFEF3B-1130-4073-8C91-F93B5BBE5036}"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EDF80B-4315-470F-B7EF-E23EB3B7EE19}" type="slidenum">
              <a:rPr lang="en-GB" smtClean="0"/>
              <a:t>‹#›</a:t>
            </a:fld>
            <a:endParaRPr lang="en-GB"/>
          </a:p>
        </p:txBody>
      </p:sp>
    </p:spTree>
    <p:extLst>
      <p:ext uri="{BB962C8B-B14F-4D97-AF65-F5344CB8AC3E}">
        <p14:creationId xmlns:p14="http://schemas.microsoft.com/office/powerpoint/2010/main" val="2911895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AFEF3B-1130-4073-8C91-F93B5BBE5036}"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EDF80B-4315-470F-B7EF-E23EB3B7EE19}" type="slidenum">
              <a:rPr lang="en-GB" smtClean="0"/>
              <a:t>‹#›</a:t>
            </a:fld>
            <a:endParaRPr lang="en-GB"/>
          </a:p>
        </p:txBody>
      </p:sp>
    </p:spTree>
    <p:extLst>
      <p:ext uri="{BB962C8B-B14F-4D97-AF65-F5344CB8AC3E}">
        <p14:creationId xmlns:p14="http://schemas.microsoft.com/office/powerpoint/2010/main" val="463911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AFEF3B-1130-4073-8C91-F93B5BBE5036}"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EDF80B-4315-470F-B7EF-E23EB3B7EE19}" type="slidenum">
              <a:rPr lang="en-GB" smtClean="0"/>
              <a:t>‹#›</a:t>
            </a:fld>
            <a:endParaRPr lang="en-GB"/>
          </a:p>
        </p:txBody>
      </p:sp>
    </p:spTree>
    <p:extLst>
      <p:ext uri="{BB962C8B-B14F-4D97-AF65-F5344CB8AC3E}">
        <p14:creationId xmlns:p14="http://schemas.microsoft.com/office/powerpoint/2010/main" val="1478160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AFEF3B-1130-4073-8C91-F93B5BBE5036}"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EDF80B-4315-470F-B7EF-E23EB3B7EE19}" type="slidenum">
              <a:rPr lang="en-GB" smtClean="0"/>
              <a:t>‹#›</a:t>
            </a:fld>
            <a:endParaRPr lang="en-GB"/>
          </a:p>
        </p:txBody>
      </p:sp>
    </p:spTree>
    <p:extLst>
      <p:ext uri="{BB962C8B-B14F-4D97-AF65-F5344CB8AC3E}">
        <p14:creationId xmlns:p14="http://schemas.microsoft.com/office/powerpoint/2010/main" val="77965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AFEF3B-1130-4073-8C91-F93B5BBE5036}"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EDF80B-4315-470F-B7EF-E23EB3B7EE19}" type="slidenum">
              <a:rPr lang="en-GB" smtClean="0"/>
              <a:t>‹#›</a:t>
            </a:fld>
            <a:endParaRPr lang="en-GB"/>
          </a:p>
        </p:txBody>
      </p:sp>
    </p:spTree>
    <p:extLst>
      <p:ext uri="{BB962C8B-B14F-4D97-AF65-F5344CB8AC3E}">
        <p14:creationId xmlns:p14="http://schemas.microsoft.com/office/powerpoint/2010/main" val="301575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AFEF3B-1130-4073-8C91-F93B5BBE5036}" type="datetimeFigureOut">
              <a:rPr lang="en-GB" smtClean="0"/>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EDF80B-4315-470F-B7EF-E23EB3B7EE19}" type="slidenum">
              <a:rPr lang="en-GB" smtClean="0"/>
              <a:t>‹#›</a:t>
            </a:fld>
            <a:endParaRPr lang="en-GB"/>
          </a:p>
        </p:txBody>
      </p:sp>
    </p:spTree>
    <p:extLst>
      <p:ext uri="{BB962C8B-B14F-4D97-AF65-F5344CB8AC3E}">
        <p14:creationId xmlns:p14="http://schemas.microsoft.com/office/powerpoint/2010/main" val="339172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AFEF3B-1130-4073-8C91-F93B5BBE5036}" type="datetimeFigureOut">
              <a:rPr lang="en-GB" smtClean="0"/>
              <a:t>09/06/2020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DEDF80B-4315-470F-B7EF-E23EB3B7EE19}" type="slidenum">
              <a:rPr lang="en-GB" smtClean="0"/>
              <a:t>‹#›</a:t>
            </a:fld>
            <a:endParaRPr lang="en-GB"/>
          </a:p>
        </p:txBody>
      </p:sp>
    </p:spTree>
    <p:extLst>
      <p:ext uri="{BB962C8B-B14F-4D97-AF65-F5344CB8AC3E}">
        <p14:creationId xmlns:p14="http://schemas.microsoft.com/office/powerpoint/2010/main" val="3981296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AFEF3B-1130-4073-8C91-F93B5BBE5036}" type="datetimeFigureOut">
              <a:rPr lang="en-GB" smtClean="0"/>
              <a:t>09/06/2020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EDF80B-4315-470F-B7EF-E23EB3B7EE19}" type="slidenum">
              <a:rPr lang="en-GB" smtClean="0"/>
              <a:t>‹#›</a:t>
            </a:fld>
            <a:endParaRPr lang="en-GB"/>
          </a:p>
        </p:txBody>
      </p:sp>
    </p:spTree>
    <p:extLst>
      <p:ext uri="{BB962C8B-B14F-4D97-AF65-F5344CB8AC3E}">
        <p14:creationId xmlns:p14="http://schemas.microsoft.com/office/powerpoint/2010/main" val="3419868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FEF3B-1130-4073-8C91-F93B5BBE5036}" type="datetimeFigureOut">
              <a:rPr lang="en-GB" smtClean="0"/>
              <a:t>09/06/2020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DEDF80B-4315-470F-B7EF-E23EB3B7EE19}" type="slidenum">
              <a:rPr lang="en-GB" smtClean="0"/>
              <a:t>‹#›</a:t>
            </a:fld>
            <a:endParaRPr lang="en-GB"/>
          </a:p>
        </p:txBody>
      </p:sp>
    </p:spTree>
    <p:extLst>
      <p:ext uri="{BB962C8B-B14F-4D97-AF65-F5344CB8AC3E}">
        <p14:creationId xmlns:p14="http://schemas.microsoft.com/office/powerpoint/2010/main" val="300441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AFEF3B-1130-4073-8C91-F93B5BBE5036}" type="datetimeFigureOut">
              <a:rPr lang="en-GB" smtClean="0"/>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EDF80B-4315-470F-B7EF-E23EB3B7EE19}" type="slidenum">
              <a:rPr lang="en-GB" smtClean="0"/>
              <a:t>‹#›</a:t>
            </a:fld>
            <a:endParaRPr lang="en-GB"/>
          </a:p>
        </p:txBody>
      </p:sp>
    </p:spTree>
    <p:extLst>
      <p:ext uri="{BB962C8B-B14F-4D97-AF65-F5344CB8AC3E}">
        <p14:creationId xmlns:p14="http://schemas.microsoft.com/office/powerpoint/2010/main" val="104111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AFEF3B-1130-4073-8C91-F93B5BBE5036}" type="datetimeFigureOut">
              <a:rPr lang="en-GB" smtClean="0"/>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EDF80B-4315-470F-B7EF-E23EB3B7EE19}" type="slidenum">
              <a:rPr lang="en-GB" smtClean="0"/>
              <a:t>‹#›</a:t>
            </a:fld>
            <a:endParaRPr lang="en-GB"/>
          </a:p>
        </p:txBody>
      </p:sp>
    </p:spTree>
    <p:extLst>
      <p:ext uri="{BB962C8B-B14F-4D97-AF65-F5344CB8AC3E}">
        <p14:creationId xmlns:p14="http://schemas.microsoft.com/office/powerpoint/2010/main" val="369345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AFEF3B-1130-4073-8C91-F93B5BBE5036}" type="datetimeFigureOut">
              <a:rPr lang="en-GB" smtClean="0"/>
              <a:t>09/06/2020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DF80B-4315-470F-B7EF-E23EB3B7EE19}" type="slidenum">
              <a:rPr lang="en-GB" smtClean="0"/>
              <a:t>‹#›</a:t>
            </a:fld>
            <a:endParaRPr lang="en-GB"/>
          </a:p>
        </p:txBody>
      </p:sp>
    </p:spTree>
    <p:extLst>
      <p:ext uri="{BB962C8B-B14F-4D97-AF65-F5344CB8AC3E}">
        <p14:creationId xmlns:p14="http://schemas.microsoft.com/office/powerpoint/2010/main" val="2581875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Rounded Corners 24">
            <a:extLst>
              <a:ext uri="{FF2B5EF4-FFF2-40B4-BE49-F238E27FC236}">
                <a16:creationId xmlns:a16="http://schemas.microsoft.com/office/drawing/2014/main" id="{40C809B1-7CFF-47B1-BF66-8F490F65D6AF}"/>
              </a:ext>
            </a:extLst>
          </p:cNvPr>
          <p:cNvSpPr/>
          <p:nvPr/>
        </p:nvSpPr>
        <p:spPr>
          <a:xfrm>
            <a:off x="4794153" y="1980333"/>
            <a:ext cx="4219500" cy="157879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a:solidFill>
                  <a:sysClr val="windowText" lastClr="000000"/>
                </a:solidFill>
              </a:rPr>
              <a:t>Complete the diagram to show how light from the Sun is reflected to Earth</a:t>
            </a:r>
          </a:p>
          <a:p>
            <a:endParaRPr lang="en-GB" sz="1000" dirty="0">
              <a:solidFill>
                <a:sysClr val="windowText" lastClr="000000"/>
              </a:solidFill>
            </a:endParaRPr>
          </a:p>
          <a:p>
            <a:endParaRPr lang="en-GB" sz="1000" dirty="0">
              <a:solidFill>
                <a:sysClr val="windowText" lastClr="000000"/>
              </a:solidFill>
            </a:endParaRPr>
          </a:p>
          <a:p>
            <a:endParaRPr lang="en-GB" sz="1000" dirty="0">
              <a:solidFill>
                <a:sysClr val="windowText" lastClr="000000"/>
              </a:solidFill>
            </a:endParaRPr>
          </a:p>
          <a:p>
            <a:endParaRPr lang="en-GB" sz="1000" dirty="0">
              <a:solidFill>
                <a:sysClr val="windowText" lastClr="000000"/>
              </a:solidFill>
            </a:endParaRPr>
          </a:p>
          <a:p>
            <a:endParaRPr lang="en-GB" sz="1000" dirty="0">
              <a:solidFill>
                <a:sysClr val="windowText" lastClr="000000"/>
              </a:solidFill>
            </a:endParaRPr>
          </a:p>
          <a:p>
            <a:endParaRPr lang="en-GB" sz="1000" dirty="0">
              <a:solidFill>
                <a:sysClr val="windowText" lastClr="000000"/>
              </a:solidFill>
            </a:endParaRPr>
          </a:p>
          <a:p>
            <a:endParaRPr lang="en-GB" sz="1000" dirty="0">
              <a:solidFill>
                <a:sysClr val="windowText" lastClr="000000"/>
              </a:solidFill>
            </a:endParaRPr>
          </a:p>
          <a:p>
            <a:r>
              <a:rPr lang="en-GB" sz="1000" dirty="0">
                <a:solidFill>
                  <a:sysClr val="windowText" lastClr="000000"/>
                </a:solidFill>
              </a:rPr>
              <a:t>Draw where the Moon would be during a Solar Eclipse</a:t>
            </a:r>
          </a:p>
          <a:p>
            <a:endParaRPr lang="en-GB" sz="1000" dirty="0">
              <a:solidFill>
                <a:sysClr val="windowText" lastClr="000000"/>
              </a:solidFill>
            </a:endParaRPr>
          </a:p>
          <a:p>
            <a:endParaRPr lang="en-GB" sz="1000" dirty="0">
              <a:solidFill>
                <a:sysClr val="windowText" lastClr="000000"/>
              </a:solidFill>
            </a:endParaRPr>
          </a:p>
          <a:p>
            <a:r>
              <a:rPr lang="en-GB" sz="1000" dirty="0">
                <a:solidFill>
                  <a:sysClr val="windowText" lastClr="000000"/>
                </a:solidFill>
              </a:rPr>
              <a:t>	</a:t>
            </a:r>
          </a:p>
          <a:p>
            <a:endParaRPr lang="en-GB" sz="1000" dirty="0">
              <a:solidFill>
                <a:sysClr val="windowText" lastClr="000000"/>
              </a:solidFill>
            </a:endParaRPr>
          </a:p>
          <a:p>
            <a:endParaRPr lang="en-GB" sz="1000" dirty="0">
              <a:solidFill>
                <a:sysClr val="windowText" lastClr="000000"/>
              </a:solidFill>
            </a:endParaRPr>
          </a:p>
        </p:txBody>
      </p:sp>
      <p:sp>
        <p:nvSpPr>
          <p:cNvPr id="4" name="Rectangle: Rounded Corners 3">
            <a:extLst>
              <a:ext uri="{FF2B5EF4-FFF2-40B4-BE49-F238E27FC236}">
                <a16:creationId xmlns:a16="http://schemas.microsoft.com/office/drawing/2014/main" id="{298BE6A9-28D2-4CBB-9676-F9CC60828346}"/>
              </a:ext>
            </a:extLst>
          </p:cNvPr>
          <p:cNvSpPr/>
          <p:nvPr/>
        </p:nvSpPr>
        <p:spPr>
          <a:xfrm>
            <a:off x="98474" y="98473"/>
            <a:ext cx="2954215" cy="147710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050" dirty="0">
                <a:solidFill>
                  <a:schemeClr val="tx1"/>
                </a:solidFill>
              </a:rPr>
              <a:t>What forces are shown by these pictures?</a:t>
            </a:r>
          </a:p>
        </p:txBody>
      </p:sp>
      <p:pic>
        <p:nvPicPr>
          <p:cNvPr id="5" name="Picture 4">
            <a:extLst>
              <a:ext uri="{FF2B5EF4-FFF2-40B4-BE49-F238E27FC236}">
                <a16:creationId xmlns:a16="http://schemas.microsoft.com/office/drawing/2014/main" id="{79BA5CF6-621B-4FC7-AB01-4CC9FEB8263C}"/>
              </a:ext>
            </a:extLst>
          </p:cNvPr>
          <p:cNvPicPr>
            <a:picLocks noChangeAspect="1"/>
          </p:cNvPicPr>
          <p:nvPr/>
        </p:nvPicPr>
        <p:blipFill>
          <a:blip r:embed="rId2"/>
          <a:stretch>
            <a:fillRect/>
          </a:stretch>
        </p:blipFill>
        <p:spPr>
          <a:xfrm>
            <a:off x="241276" y="450166"/>
            <a:ext cx="502032" cy="515302"/>
          </a:xfrm>
          <a:prstGeom prst="rect">
            <a:avLst/>
          </a:prstGeom>
        </p:spPr>
      </p:pic>
      <p:pic>
        <p:nvPicPr>
          <p:cNvPr id="6" name="Picture 5">
            <a:extLst>
              <a:ext uri="{FF2B5EF4-FFF2-40B4-BE49-F238E27FC236}">
                <a16:creationId xmlns:a16="http://schemas.microsoft.com/office/drawing/2014/main" id="{80CBC75A-4C06-416A-82BD-43C953861434}"/>
              </a:ext>
            </a:extLst>
          </p:cNvPr>
          <p:cNvPicPr>
            <a:picLocks noChangeAspect="1"/>
          </p:cNvPicPr>
          <p:nvPr/>
        </p:nvPicPr>
        <p:blipFill>
          <a:blip r:embed="rId3"/>
          <a:stretch>
            <a:fillRect/>
          </a:stretch>
        </p:blipFill>
        <p:spPr>
          <a:xfrm>
            <a:off x="1995855" y="450166"/>
            <a:ext cx="859888" cy="418479"/>
          </a:xfrm>
          <a:prstGeom prst="rect">
            <a:avLst/>
          </a:prstGeom>
        </p:spPr>
      </p:pic>
      <p:pic>
        <p:nvPicPr>
          <p:cNvPr id="10" name="Picture 9">
            <a:extLst>
              <a:ext uri="{FF2B5EF4-FFF2-40B4-BE49-F238E27FC236}">
                <a16:creationId xmlns:a16="http://schemas.microsoft.com/office/drawing/2014/main" id="{5ADFFCCA-65EB-42A2-B195-0483625E739D}"/>
              </a:ext>
            </a:extLst>
          </p:cNvPr>
          <p:cNvPicPr>
            <a:picLocks noChangeAspect="1"/>
          </p:cNvPicPr>
          <p:nvPr/>
        </p:nvPicPr>
        <p:blipFill>
          <a:blip r:embed="rId4"/>
          <a:stretch>
            <a:fillRect/>
          </a:stretch>
        </p:blipFill>
        <p:spPr>
          <a:xfrm>
            <a:off x="1349310" y="868645"/>
            <a:ext cx="365792" cy="570026"/>
          </a:xfrm>
          <a:prstGeom prst="rect">
            <a:avLst/>
          </a:prstGeom>
        </p:spPr>
      </p:pic>
      <p:sp>
        <p:nvSpPr>
          <p:cNvPr id="11" name="Rectangle: Rounded Corners 10">
            <a:extLst>
              <a:ext uri="{FF2B5EF4-FFF2-40B4-BE49-F238E27FC236}">
                <a16:creationId xmlns:a16="http://schemas.microsoft.com/office/drawing/2014/main" id="{FB408762-C25E-46A2-B10A-758957689ADF}"/>
              </a:ext>
            </a:extLst>
          </p:cNvPr>
          <p:cNvSpPr/>
          <p:nvPr/>
        </p:nvSpPr>
        <p:spPr>
          <a:xfrm>
            <a:off x="98474" y="1716258"/>
            <a:ext cx="2954215" cy="7596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a:solidFill>
                  <a:sysClr val="windowText" lastClr="000000"/>
                </a:solidFill>
              </a:rPr>
              <a:t>Name 2 contact forces:</a:t>
            </a:r>
          </a:p>
          <a:p>
            <a:endParaRPr lang="en-GB" sz="1000" dirty="0">
              <a:solidFill>
                <a:sysClr val="windowText" lastClr="000000"/>
              </a:solidFill>
            </a:endParaRPr>
          </a:p>
          <a:p>
            <a:r>
              <a:rPr lang="en-GB" sz="1000" dirty="0">
                <a:solidFill>
                  <a:sysClr val="windowText" lastClr="000000"/>
                </a:solidFill>
              </a:rPr>
              <a:t>Name 2 non-contact forces:</a:t>
            </a:r>
          </a:p>
        </p:txBody>
      </p:sp>
      <p:pic>
        <p:nvPicPr>
          <p:cNvPr id="13" name="Picture 12" descr="A close up of a snail&#10;&#10;Description automatically generated">
            <a:extLst>
              <a:ext uri="{FF2B5EF4-FFF2-40B4-BE49-F238E27FC236}">
                <a16:creationId xmlns:a16="http://schemas.microsoft.com/office/drawing/2014/main" id="{DA0725DA-18E1-4E91-94B2-5D53979CD5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05118" y="4529798"/>
            <a:ext cx="678762" cy="678762"/>
          </a:xfrm>
          <a:prstGeom prst="rect">
            <a:avLst/>
          </a:prstGeom>
        </p:spPr>
      </p:pic>
      <p:sp>
        <p:nvSpPr>
          <p:cNvPr id="14" name="Rectangle: Rounded Corners 13">
            <a:extLst>
              <a:ext uri="{FF2B5EF4-FFF2-40B4-BE49-F238E27FC236}">
                <a16:creationId xmlns:a16="http://schemas.microsoft.com/office/drawing/2014/main" id="{BCED12DC-EDCA-4717-9D81-6F5F11CBE027}"/>
              </a:ext>
            </a:extLst>
          </p:cNvPr>
          <p:cNvSpPr/>
          <p:nvPr/>
        </p:nvSpPr>
        <p:spPr>
          <a:xfrm>
            <a:off x="98473" y="2600177"/>
            <a:ext cx="2954215" cy="2787749"/>
          </a:xfrm>
          <a:prstGeom prst="roundRect">
            <a:avLst>
              <a:gd name="adj" fmla="val 707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a:solidFill>
                  <a:sysClr val="windowText" lastClr="000000"/>
                </a:solidFill>
              </a:rPr>
              <a:t>What planet is this?</a:t>
            </a:r>
          </a:p>
          <a:p>
            <a:endParaRPr lang="en-GB" sz="1000" dirty="0">
              <a:solidFill>
                <a:sysClr val="windowText" lastClr="000000"/>
              </a:solidFill>
            </a:endParaRPr>
          </a:p>
          <a:p>
            <a:endParaRPr lang="en-GB" sz="1000" dirty="0">
              <a:solidFill>
                <a:sysClr val="windowText" lastClr="000000"/>
              </a:solidFill>
            </a:endParaRPr>
          </a:p>
          <a:p>
            <a:r>
              <a:rPr lang="en-GB" sz="1000" dirty="0">
                <a:solidFill>
                  <a:sysClr val="windowText" lastClr="000000"/>
                </a:solidFill>
              </a:rPr>
              <a:t>Would you weigh more, less or the same here?</a:t>
            </a:r>
          </a:p>
          <a:p>
            <a:endParaRPr lang="en-GB" sz="1000" dirty="0">
              <a:solidFill>
                <a:sysClr val="windowText" lastClr="000000"/>
              </a:solidFill>
            </a:endParaRPr>
          </a:p>
          <a:p>
            <a:endParaRPr lang="en-GB" sz="1000" dirty="0">
              <a:solidFill>
                <a:sysClr val="windowText" lastClr="000000"/>
              </a:solidFill>
            </a:endParaRPr>
          </a:p>
          <a:p>
            <a:r>
              <a:rPr lang="en-GB" sz="1000" dirty="0">
                <a:solidFill>
                  <a:sysClr val="windowText" lastClr="000000"/>
                </a:solidFill>
              </a:rPr>
              <a:t>Why?</a:t>
            </a:r>
          </a:p>
          <a:p>
            <a:endParaRPr lang="en-GB" sz="1000" dirty="0">
              <a:solidFill>
                <a:sysClr val="windowText" lastClr="000000"/>
              </a:solidFill>
            </a:endParaRPr>
          </a:p>
          <a:p>
            <a:endParaRPr lang="en-GB" sz="1000" dirty="0">
              <a:solidFill>
                <a:sysClr val="windowText" lastClr="000000"/>
              </a:solidFill>
            </a:endParaRPr>
          </a:p>
          <a:p>
            <a:r>
              <a:rPr lang="en-GB" sz="1000" dirty="0">
                <a:solidFill>
                  <a:sysClr val="windowText" lastClr="000000"/>
                </a:solidFill>
              </a:rPr>
              <a:t>Would your mass be more, less or the same here?</a:t>
            </a:r>
          </a:p>
          <a:p>
            <a:endParaRPr lang="en-GB" sz="1000" dirty="0">
              <a:solidFill>
                <a:sysClr val="windowText" lastClr="000000"/>
              </a:solidFill>
            </a:endParaRPr>
          </a:p>
          <a:p>
            <a:endParaRPr lang="en-GB" sz="1000" dirty="0">
              <a:solidFill>
                <a:sysClr val="windowText" lastClr="000000"/>
              </a:solidFill>
            </a:endParaRPr>
          </a:p>
          <a:p>
            <a:r>
              <a:rPr lang="en-GB" sz="1000" dirty="0">
                <a:solidFill>
                  <a:sysClr val="windowText" lastClr="000000"/>
                </a:solidFill>
              </a:rPr>
              <a:t>Why?</a:t>
            </a:r>
          </a:p>
        </p:txBody>
      </p:sp>
      <p:sp>
        <p:nvSpPr>
          <p:cNvPr id="15" name="Rectangle: Rounded Corners 14">
            <a:extLst>
              <a:ext uri="{FF2B5EF4-FFF2-40B4-BE49-F238E27FC236}">
                <a16:creationId xmlns:a16="http://schemas.microsoft.com/office/drawing/2014/main" id="{C2CFF988-3899-448C-8B51-6AECED1C2E3B}"/>
              </a:ext>
            </a:extLst>
          </p:cNvPr>
          <p:cNvSpPr/>
          <p:nvPr/>
        </p:nvSpPr>
        <p:spPr>
          <a:xfrm>
            <a:off x="98473" y="5498121"/>
            <a:ext cx="4797084" cy="1261406"/>
          </a:xfrm>
          <a:prstGeom prst="roundRect">
            <a:avLst>
              <a:gd name="adj" fmla="val 997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a:solidFill>
                  <a:sysClr val="windowText" lastClr="000000"/>
                </a:solidFill>
              </a:rPr>
              <a:t>My Very Easy Method Just Speeds Up Naming Planets. What is the order of the planets?</a:t>
            </a:r>
          </a:p>
          <a:p>
            <a:endParaRPr lang="en-GB" sz="1000" dirty="0">
              <a:solidFill>
                <a:sysClr val="windowText" lastClr="000000"/>
              </a:solidFill>
            </a:endParaRPr>
          </a:p>
          <a:p>
            <a:r>
              <a:rPr lang="en-GB" sz="1000" dirty="0">
                <a:solidFill>
                  <a:sysClr val="windowText" lastClr="000000"/>
                </a:solidFill>
              </a:rPr>
              <a:t>Why is this mnemonic not 100% accurate?</a:t>
            </a:r>
          </a:p>
          <a:p>
            <a:endParaRPr lang="en-GB" sz="1000" dirty="0">
              <a:solidFill>
                <a:sysClr val="windowText" lastClr="000000"/>
              </a:solidFill>
            </a:endParaRPr>
          </a:p>
          <a:p>
            <a:r>
              <a:rPr lang="en-GB" sz="1000" dirty="0">
                <a:solidFill>
                  <a:sysClr val="windowText" lastClr="000000"/>
                </a:solidFill>
              </a:rPr>
              <a:t>Come up with your own mnemonic:</a:t>
            </a:r>
          </a:p>
        </p:txBody>
      </p:sp>
      <p:pic>
        <p:nvPicPr>
          <p:cNvPr id="17" name="Picture 16" descr="A screenshot of a cell phone&#10;&#10;Description automatically generated">
            <a:extLst>
              <a:ext uri="{FF2B5EF4-FFF2-40B4-BE49-F238E27FC236}">
                <a16:creationId xmlns:a16="http://schemas.microsoft.com/office/drawing/2014/main" id="{3528B584-F985-4920-8025-13EEEC1B6DF9}"/>
              </a:ext>
            </a:extLst>
          </p:cNvPr>
          <p:cNvPicPr>
            <a:picLocks noChangeAspect="1"/>
          </p:cNvPicPr>
          <p:nvPr/>
        </p:nvPicPr>
        <p:blipFill rotWithShape="1">
          <a:blip r:embed="rId6">
            <a:extLst>
              <a:ext uri="{28A0092B-C50C-407E-A947-70E740481C1C}">
                <a14:useLocalDpi xmlns:a14="http://schemas.microsoft.com/office/drawing/2010/main" val="0"/>
              </a:ext>
            </a:extLst>
          </a:blip>
          <a:srcRect t="24222" b="27853"/>
          <a:stretch/>
        </p:blipFill>
        <p:spPr>
          <a:xfrm>
            <a:off x="6539132" y="364625"/>
            <a:ext cx="2475914" cy="1186588"/>
          </a:xfrm>
          <a:prstGeom prst="rect">
            <a:avLst/>
          </a:prstGeom>
        </p:spPr>
      </p:pic>
      <p:sp>
        <p:nvSpPr>
          <p:cNvPr id="18" name="Rectangle: Rounded Corners 17">
            <a:extLst>
              <a:ext uri="{FF2B5EF4-FFF2-40B4-BE49-F238E27FC236}">
                <a16:creationId xmlns:a16="http://schemas.microsoft.com/office/drawing/2014/main" id="{9D262D53-6EBD-4224-B4F4-3D811092C4CB}"/>
              </a:ext>
            </a:extLst>
          </p:cNvPr>
          <p:cNvSpPr/>
          <p:nvPr/>
        </p:nvSpPr>
        <p:spPr>
          <a:xfrm>
            <a:off x="3165011" y="98472"/>
            <a:ext cx="5850035" cy="1814734"/>
          </a:xfrm>
          <a:prstGeom prst="roundRect">
            <a:avLst>
              <a:gd name="adj" fmla="val 89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50" dirty="0">
                <a:solidFill>
                  <a:schemeClr val="tx1"/>
                </a:solidFill>
              </a:rPr>
              <a:t>On the diagram:</a:t>
            </a:r>
          </a:p>
          <a:p>
            <a:pPr marL="228600" indent="-228600">
              <a:buAutoNum type="arabicPeriod"/>
            </a:pPr>
            <a:r>
              <a:rPr lang="en-GB" sz="1050" dirty="0">
                <a:solidFill>
                  <a:schemeClr val="tx1"/>
                </a:solidFill>
              </a:rPr>
              <a:t>Write D where it is day</a:t>
            </a:r>
          </a:p>
          <a:p>
            <a:pPr marL="228600" indent="-228600">
              <a:buAutoNum type="arabicPeriod"/>
            </a:pPr>
            <a:r>
              <a:rPr lang="en-GB" sz="1050" dirty="0">
                <a:solidFill>
                  <a:schemeClr val="tx1"/>
                </a:solidFill>
              </a:rPr>
              <a:t>Write N where it is night</a:t>
            </a:r>
          </a:p>
          <a:p>
            <a:pPr marL="228600" indent="-228600">
              <a:buAutoNum type="arabicPeriod"/>
            </a:pPr>
            <a:r>
              <a:rPr lang="en-GB" sz="1050" dirty="0">
                <a:solidFill>
                  <a:schemeClr val="tx1"/>
                </a:solidFill>
              </a:rPr>
              <a:t>Draw an arrow to show what the Earth will do in 					          24 hours</a:t>
            </a:r>
          </a:p>
          <a:p>
            <a:pPr marL="228600" indent="-228600">
              <a:buAutoNum type="arabicPeriod"/>
            </a:pPr>
            <a:r>
              <a:rPr lang="en-GB" sz="1050" dirty="0">
                <a:solidFill>
                  <a:schemeClr val="tx1"/>
                </a:solidFill>
              </a:rPr>
              <a:t>This diagram shows when it is Summer in the 					             Northern Hemisphere. Draw the Earth in Winter</a:t>
            </a:r>
          </a:p>
          <a:p>
            <a:pPr marL="228600" indent="-228600">
              <a:buAutoNum type="arabicPeriod"/>
            </a:pPr>
            <a:r>
              <a:rPr lang="en-GB" sz="1050" dirty="0">
                <a:solidFill>
                  <a:schemeClr val="tx1"/>
                </a:solidFill>
              </a:rPr>
              <a:t>Explain why this diagram shows our Summer</a:t>
            </a:r>
          </a:p>
        </p:txBody>
      </p:sp>
      <p:pic>
        <p:nvPicPr>
          <p:cNvPr id="27" name="Picture 26" descr="A picture containing drawing&#10;&#10;Description automatically generated">
            <a:extLst>
              <a:ext uri="{FF2B5EF4-FFF2-40B4-BE49-F238E27FC236}">
                <a16:creationId xmlns:a16="http://schemas.microsoft.com/office/drawing/2014/main" id="{C7B86521-0A95-428A-96E1-1190813F10DB}"/>
              </a:ext>
            </a:extLst>
          </p:cNvPr>
          <p:cNvPicPr>
            <a:picLocks noChangeAspect="1"/>
          </p:cNvPicPr>
          <p:nvPr/>
        </p:nvPicPr>
        <p:blipFill rotWithShape="1">
          <a:blip r:embed="rId7">
            <a:extLst>
              <a:ext uri="{28A0092B-C50C-407E-A947-70E740481C1C}">
                <a14:useLocalDpi xmlns:a14="http://schemas.microsoft.com/office/drawing/2010/main" val="0"/>
              </a:ext>
            </a:extLst>
          </a:blip>
          <a:srcRect l="16475" t="17813" r="15305" b="15609"/>
          <a:stretch/>
        </p:blipFill>
        <p:spPr>
          <a:xfrm>
            <a:off x="5920153" y="2346462"/>
            <a:ext cx="1856936" cy="906134"/>
          </a:xfrm>
          <a:prstGeom prst="rect">
            <a:avLst/>
          </a:prstGeom>
        </p:spPr>
      </p:pic>
      <p:sp>
        <p:nvSpPr>
          <p:cNvPr id="30" name="Rectangle 29">
            <a:extLst>
              <a:ext uri="{FF2B5EF4-FFF2-40B4-BE49-F238E27FC236}">
                <a16:creationId xmlns:a16="http://schemas.microsoft.com/office/drawing/2014/main" id="{22F47C5D-61DE-412C-83A0-16077EFFB15E}"/>
              </a:ext>
            </a:extLst>
          </p:cNvPr>
          <p:cNvSpPr/>
          <p:nvPr/>
        </p:nvSpPr>
        <p:spPr>
          <a:xfrm>
            <a:off x="3093045" y="2293324"/>
            <a:ext cx="1701107" cy="954107"/>
          </a:xfrm>
          <a:prstGeom prst="rect">
            <a:avLst/>
          </a:prstGeom>
          <a:noFill/>
        </p:spPr>
        <p:txBody>
          <a:bodyPr wrap="none" lIns="91440" tIns="45720" rIns="91440" bIns="45720">
            <a:spAutoFit/>
          </a:bodyPr>
          <a:lstStyle/>
          <a:p>
            <a:pPr algn="ctr"/>
            <a:r>
              <a:rPr lang="en-US" sz="2800" b="1" dirty="0">
                <a:ln w="0"/>
                <a:solidFill>
                  <a:srgbClr val="002060"/>
                </a:solidFill>
                <a:effectLst>
                  <a:outerShdw blurRad="38100" dist="19050" dir="2700000" algn="tl" rotWithShape="0">
                    <a:schemeClr val="dk1">
                      <a:alpha val="40000"/>
                    </a:schemeClr>
                  </a:outerShdw>
                </a:effectLst>
              </a:rPr>
              <a:t>Space and</a:t>
            </a:r>
          </a:p>
          <a:p>
            <a:pPr algn="ctr"/>
            <a:r>
              <a:rPr lang="en-US" sz="2800" b="1" dirty="0">
                <a:ln w="0"/>
                <a:solidFill>
                  <a:srgbClr val="002060"/>
                </a:solidFill>
                <a:effectLst>
                  <a:outerShdw blurRad="38100" dist="19050" dir="2700000" algn="tl" rotWithShape="0">
                    <a:schemeClr val="dk1">
                      <a:alpha val="40000"/>
                    </a:schemeClr>
                  </a:outerShdw>
                </a:effectLst>
              </a:rPr>
              <a:t>Gravity</a:t>
            </a:r>
            <a:endParaRPr lang="en-US" sz="2800" b="1" cap="none" spc="0" dirty="0">
              <a:ln w="0"/>
              <a:solidFill>
                <a:srgbClr val="002060"/>
              </a:solidFill>
              <a:effectLst>
                <a:outerShdw blurRad="38100" dist="19050" dir="2700000" algn="tl" rotWithShape="0">
                  <a:schemeClr val="dk1">
                    <a:alpha val="40000"/>
                  </a:schemeClr>
                </a:outerShdw>
              </a:effectLst>
            </a:endParaRPr>
          </a:p>
        </p:txBody>
      </p:sp>
      <p:pic>
        <p:nvPicPr>
          <p:cNvPr id="32" name="Picture 31" descr="A close up of a logo&#10;&#10;Description automatically generated">
            <a:extLst>
              <a:ext uri="{FF2B5EF4-FFF2-40B4-BE49-F238E27FC236}">
                <a16:creationId xmlns:a16="http://schemas.microsoft.com/office/drawing/2014/main" id="{2DF5A36D-0625-48F8-A60A-941FD6C30FB7}"/>
              </a:ext>
            </a:extLst>
          </p:cNvPr>
          <p:cNvPicPr>
            <a:picLocks noChangeAspect="1"/>
          </p:cNvPicPr>
          <p:nvPr/>
        </p:nvPicPr>
        <p:blipFill>
          <a:blip r:embed="rId8">
            <a:alphaModFix amt="40000"/>
            <a:extLst>
              <a:ext uri="{28A0092B-C50C-407E-A947-70E740481C1C}">
                <a14:useLocalDpi xmlns:a14="http://schemas.microsoft.com/office/drawing/2010/main" val="0"/>
              </a:ext>
            </a:extLst>
          </a:blip>
          <a:stretch>
            <a:fillRect/>
          </a:stretch>
        </p:blipFill>
        <p:spPr>
          <a:xfrm>
            <a:off x="3237962" y="2064741"/>
            <a:ext cx="1411275" cy="1411275"/>
          </a:xfrm>
          <a:prstGeom prst="rect">
            <a:avLst/>
          </a:prstGeom>
        </p:spPr>
      </p:pic>
      <p:sp>
        <p:nvSpPr>
          <p:cNvPr id="33" name="Rectangle: Rounded Corners 32">
            <a:extLst>
              <a:ext uri="{FF2B5EF4-FFF2-40B4-BE49-F238E27FC236}">
                <a16:creationId xmlns:a16="http://schemas.microsoft.com/office/drawing/2014/main" id="{4976BF84-5D68-4622-A898-900294508B07}"/>
              </a:ext>
            </a:extLst>
          </p:cNvPr>
          <p:cNvSpPr/>
          <p:nvPr/>
        </p:nvSpPr>
        <p:spPr>
          <a:xfrm>
            <a:off x="3106395" y="3669320"/>
            <a:ext cx="5907257" cy="1718606"/>
          </a:xfrm>
          <a:prstGeom prst="roundRect">
            <a:avLst>
              <a:gd name="adj" fmla="val 997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30000"/>
              </a:lnSpc>
            </a:pPr>
            <a:r>
              <a:rPr lang="en-GB" sz="1100" dirty="0">
                <a:solidFill>
                  <a:sysClr val="windowText" lastClr="000000"/>
                </a:solidFill>
              </a:rPr>
              <a:t>Fill in the blanks: Earth is the ……………………….. Planet from the Sun in our ……………………….    …………………….. Which is found in a ……………………………. Called the Milky Way. The Sun is one of billions of …………………………….. In the Milky Way. When we look up into the night sky we sometimes see patterns of stars which we call ……………………………………………... (for example The Plough). Our galaxy is one of billions that are found in our …………………………………………….. Which was formed in a huge explosion nearly 14 billion years ago called the ……………………….    …………………………….</a:t>
            </a:r>
          </a:p>
        </p:txBody>
      </p:sp>
      <p:sp>
        <p:nvSpPr>
          <p:cNvPr id="34" name="Rectangle: Rounded Corners 33">
            <a:extLst>
              <a:ext uri="{FF2B5EF4-FFF2-40B4-BE49-F238E27FC236}">
                <a16:creationId xmlns:a16="http://schemas.microsoft.com/office/drawing/2014/main" id="{871E7907-5590-401D-A6B4-55A684F6FC41}"/>
              </a:ext>
            </a:extLst>
          </p:cNvPr>
          <p:cNvSpPr/>
          <p:nvPr/>
        </p:nvSpPr>
        <p:spPr>
          <a:xfrm>
            <a:off x="4960987" y="5498120"/>
            <a:ext cx="4052665" cy="1261407"/>
          </a:xfrm>
          <a:prstGeom prst="roundRect">
            <a:avLst>
              <a:gd name="adj" fmla="val 997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50" dirty="0">
                <a:solidFill>
                  <a:schemeClr val="tx1"/>
                </a:solidFill>
              </a:rPr>
              <a:t>Describe 3 ways that scientists use to learn more information about our solar system and beyond:</a:t>
            </a:r>
          </a:p>
        </p:txBody>
      </p:sp>
    </p:spTree>
    <p:extLst>
      <p:ext uri="{BB962C8B-B14F-4D97-AF65-F5344CB8AC3E}">
        <p14:creationId xmlns:p14="http://schemas.microsoft.com/office/powerpoint/2010/main" val="29093668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287</Words>
  <Application>Microsoft Office PowerPoint</Application>
  <PresentationFormat>On-screen Show (4:3)</PresentationFormat>
  <Paragraphs>44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Lambert</dc:creator>
  <cp:lastModifiedBy>Catherine Harvey</cp:lastModifiedBy>
  <cp:revision>4</cp:revision>
  <dcterms:created xsi:type="dcterms:W3CDTF">2020-04-30T10:14:45Z</dcterms:created>
  <dcterms:modified xsi:type="dcterms:W3CDTF">2020-06-09T13:10:13Z</dcterms:modified>
</cp:coreProperties>
</file>