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65" r:id="rId6"/>
    <p:sldId id="258" r:id="rId7"/>
    <p:sldId id="259" r:id="rId8"/>
    <p:sldId id="264"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69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F4ACBA-3329-41EB-BE7B-B89DB2F20FFF}"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682DFB-D745-4D7D-8D09-7CB07347B89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F4ACBA-3329-41EB-BE7B-B89DB2F20FFF}"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682DFB-D745-4D7D-8D09-7CB07347B89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F4ACBA-3329-41EB-BE7B-B89DB2F20FFF}"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682DFB-D745-4D7D-8D09-7CB07347B89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F4ACBA-3329-41EB-BE7B-B89DB2F20FFF}"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682DFB-D745-4D7D-8D09-7CB07347B89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F4ACBA-3329-41EB-BE7B-B89DB2F20FFF}"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682DFB-D745-4D7D-8D09-7CB07347B89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F4ACBA-3329-41EB-BE7B-B89DB2F20FFF}"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682DFB-D745-4D7D-8D09-7CB07347B89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F4ACBA-3329-41EB-BE7B-B89DB2F20FFF}" type="datetimeFigureOut">
              <a:rPr lang="en-GB" smtClean="0"/>
              <a:t>15/06/2020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682DFB-D745-4D7D-8D09-7CB07347B89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F4ACBA-3329-41EB-BE7B-B89DB2F20FFF}" type="datetimeFigureOut">
              <a:rPr lang="en-GB" smtClean="0"/>
              <a:t>15/06/2020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682DFB-D745-4D7D-8D09-7CB07347B89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4ACBA-3329-41EB-BE7B-B89DB2F20FFF}" type="datetimeFigureOut">
              <a:rPr lang="en-GB" smtClean="0"/>
              <a:t>15/06/2020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682DFB-D745-4D7D-8D09-7CB07347B89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F4ACBA-3329-41EB-BE7B-B89DB2F20FFF}"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682DFB-D745-4D7D-8D09-7CB07347B89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F4ACBA-3329-41EB-BE7B-B89DB2F20FFF}"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682DFB-D745-4D7D-8D09-7CB07347B89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4ACBA-3329-41EB-BE7B-B89DB2F20FFF}" type="datetimeFigureOut">
              <a:rPr lang="en-GB" smtClean="0"/>
              <a:t>15/06/2020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82DFB-D745-4D7D-8D09-7CB07347B89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3051770"/>
          </a:xfrm>
        </p:spPr>
        <p:txBody>
          <a:bodyPr>
            <a:normAutofit fontScale="90000"/>
          </a:bodyPr>
          <a:lstStyle/>
          <a:p>
            <a:r>
              <a:rPr lang="en-GB" sz="12000" b="1" dirty="0" smtClean="0">
                <a:solidFill>
                  <a:schemeClr val="accent5">
                    <a:lumMod val="50000"/>
                  </a:schemeClr>
                </a:solidFill>
                <a:latin typeface="Consolas" panose="020B0609020204030204" pitchFamily="49" charset="0"/>
              </a:rPr>
              <a:t/>
            </a:r>
            <a:br>
              <a:rPr lang="en-GB" sz="12000" b="1" dirty="0" smtClean="0">
                <a:solidFill>
                  <a:schemeClr val="accent5">
                    <a:lumMod val="50000"/>
                  </a:schemeClr>
                </a:solidFill>
                <a:latin typeface="Consolas" panose="020B0609020204030204" pitchFamily="49" charset="0"/>
              </a:rPr>
            </a:br>
            <a:r>
              <a:rPr lang="en-GB" sz="12000" b="1" dirty="0" smtClean="0">
                <a:solidFill>
                  <a:schemeClr val="tx1">
                    <a:lumMod val="75000"/>
                    <a:lumOff val="25000"/>
                  </a:schemeClr>
                </a:solidFill>
                <a:latin typeface="Consolas" panose="020B0609020204030204" pitchFamily="49" charset="0"/>
              </a:rPr>
              <a:t>THE</a:t>
            </a:r>
            <a:r>
              <a:rPr lang="en-GB" sz="12000" b="1" dirty="0" smtClean="0">
                <a:solidFill>
                  <a:schemeClr val="accent5">
                    <a:lumMod val="50000"/>
                  </a:schemeClr>
                </a:solidFill>
                <a:latin typeface="Consolas" panose="020B0609020204030204" pitchFamily="49" charset="0"/>
              </a:rPr>
              <a:t> </a:t>
            </a:r>
            <a:r>
              <a:rPr lang="en-GB" sz="22200" b="1" dirty="0">
                <a:solidFill>
                  <a:schemeClr val="tx1">
                    <a:lumMod val="75000"/>
                    <a:lumOff val="25000"/>
                  </a:schemeClr>
                </a:solidFill>
                <a:latin typeface="Consolas" panose="020B0609020204030204" pitchFamily="49" charset="0"/>
              </a:rPr>
              <a:t>FACE</a:t>
            </a:r>
            <a:endParaRPr lang="en-GB" sz="22200" dirty="0">
              <a:solidFill>
                <a:schemeClr val="tx1">
                  <a:lumMod val="75000"/>
                  <a:lumOff val="25000"/>
                </a:schemeClr>
              </a:solidFill>
            </a:endParaRPr>
          </a:p>
        </p:txBody>
      </p:sp>
    </p:spTree>
    <p:extLst>
      <p:ext uri="{BB962C8B-B14F-4D97-AF65-F5344CB8AC3E}">
        <p14:creationId xmlns:p14="http://schemas.microsoft.com/office/powerpoint/2010/main" val="3523743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lumMod val="75000"/>
                    <a:lumOff val="25000"/>
                  </a:schemeClr>
                </a:solidFill>
                <a:latin typeface="Consolas" panose="020B0609020204030204" pitchFamily="49" charset="0"/>
              </a:rPr>
              <a:t>LAST TIME</a:t>
            </a:r>
            <a:endParaRPr lang="en-GB" b="1" dirty="0">
              <a:solidFill>
                <a:schemeClr val="tx1">
                  <a:lumMod val="75000"/>
                  <a:lumOff val="25000"/>
                </a:schemeClr>
              </a:solidFill>
              <a:latin typeface="Consolas" panose="020B0609020204030204" pitchFamily="49" charset="0"/>
            </a:endParaRPr>
          </a:p>
        </p:txBody>
      </p:sp>
      <p:sp>
        <p:nvSpPr>
          <p:cNvPr id="3" name="Content Placeholder 2"/>
          <p:cNvSpPr>
            <a:spLocks noGrp="1"/>
          </p:cNvSpPr>
          <p:nvPr>
            <p:ph idx="1"/>
          </p:nvPr>
        </p:nvSpPr>
        <p:spPr/>
        <p:txBody>
          <a:bodyPr/>
          <a:lstStyle/>
          <a:p>
            <a:pPr marL="0" indent="0">
              <a:buNone/>
            </a:pPr>
            <a:r>
              <a:rPr lang="en-US" sz="6000" dirty="0" smtClean="0">
                <a:solidFill>
                  <a:schemeClr val="tx1">
                    <a:lumMod val="75000"/>
                    <a:lumOff val="25000"/>
                  </a:schemeClr>
                </a:solidFill>
                <a:latin typeface="Consolas" panose="020B0609020204030204" pitchFamily="49" charset="0"/>
              </a:rPr>
              <a:t>You created a self-portrait </a:t>
            </a:r>
            <a:r>
              <a:rPr lang="en-US" sz="6000" dirty="0">
                <a:solidFill>
                  <a:schemeClr val="tx1">
                    <a:lumMod val="75000"/>
                    <a:lumOff val="25000"/>
                  </a:schemeClr>
                </a:solidFill>
                <a:latin typeface="Consolas" panose="020B0609020204030204" pitchFamily="49" charset="0"/>
              </a:rPr>
              <a:t>that </a:t>
            </a:r>
            <a:r>
              <a:rPr lang="en-US" sz="6000" dirty="0" smtClean="0">
                <a:solidFill>
                  <a:schemeClr val="tx1">
                    <a:lumMod val="75000"/>
                    <a:lumOff val="25000"/>
                  </a:schemeClr>
                </a:solidFill>
                <a:latin typeface="Consolas" panose="020B0609020204030204" pitchFamily="49" charset="0"/>
              </a:rPr>
              <a:t>had </a:t>
            </a:r>
            <a:r>
              <a:rPr lang="en-US" sz="6000" b="1" dirty="0">
                <a:solidFill>
                  <a:schemeClr val="tx1">
                    <a:lumMod val="75000"/>
                    <a:lumOff val="25000"/>
                  </a:schemeClr>
                </a:solidFill>
                <a:latin typeface="Consolas" panose="020B0609020204030204" pitchFamily="49" charset="0"/>
              </a:rPr>
              <a:t>both </a:t>
            </a:r>
            <a:r>
              <a:rPr lang="en-US" sz="6000" b="1" dirty="0">
                <a:solidFill>
                  <a:srgbClr val="FF0000"/>
                </a:solidFill>
                <a:latin typeface="Consolas" panose="020B0609020204030204" pitchFamily="49" charset="0"/>
              </a:rPr>
              <a:t>realistic</a:t>
            </a:r>
            <a:r>
              <a:rPr lang="en-US" sz="6000" b="1" dirty="0">
                <a:solidFill>
                  <a:schemeClr val="bg2">
                    <a:lumMod val="75000"/>
                  </a:schemeClr>
                </a:solidFill>
                <a:latin typeface="Consolas" panose="020B0609020204030204" pitchFamily="49" charset="0"/>
              </a:rPr>
              <a:t> </a:t>
            </a:r>
            <a:r>
              <a:rPr lang="en-US" sz="6000" b="1" dirty="0">
                <a:solidFill>
                  <a:schemeClr val="tx1">
                    <a:lumMod val="75000"/>
                    <a:lumOff val="25000"/>
                  </a:schemeClr>
                </a:solidFill>
                <a:latin typeface="Consolas" panose="020B0609020204030204" pitchFamily="49" charset="0"/>
              </a:rPr>
              <a:t>and</a:t>
            </a:r>
            <a:r>
              <a:rPr lang="en-US" sz="6000" b="1" dirty="0">
                <a:solidFill>
                  <a:schemeClr val="bg2">
                    <a:lumMod val="75000"/>
                  </a:schemeClr>
                </a:solidFill>
                <a:latin typeface="Consolas" panose="020B0609020204030204" pitchFamily="49" charset="0"/>
              </a:rPr>
              <a:t> </a:t>
            </a:r>
            <a:r>
              <a:rPr lang="en-US" sz="6000" b="1" dirty="0" err="1">
                <a:solidFill>
                  <a:srgbClr val="FF0000"/>
                </a:solidFill>
                <a:latin typeface="Consolas" panose="020B0609020204030204" pitchFamily="49" charset="0"/>
              </a:rPr>
              <a:t>stylised</a:t>
            </a:r>
            <a:r>
              <a:rPr lang="en-US" sz="6000" b="1" dirty="0">
                <a:solidFill>
                  <a:schemeClr val="bg2">
                    <a:lumMod val="75000"/>
                  </a:schemeClr>
                </a:solidFill>
                <a:latin typeface="Consolas" panose="020B0609020204030204" pitchFamily="49" charset="0"/>
              </a:rPr>
              <a:t> </a:t>
            </a:r>
            <a:r>
              <a:rPr lang="en-US" sz="6000" b="1" dirty="0" smtClean="0">
                <a:solidFill>
                  <a:schemeClr val="tx1">
                    <a:lumMod val="75000"/>
                    <a:lumOff val="25000"/>
                  </a:schemeClr>
                </a:solidFill>
                <a:latin typeface="Consolas" panose="020B0609020204030204" pitchFamily="49" charset="0"/>
              </a:rPr>
              <a:t>elements…</a:t>
            </a:r>
            <a:endParaRPr lang="en-US" sz="6000" b="1" dirty="0">
              <a:solidFill>
                <a:schemeClr val="tx1">
                  <a:lumMod val="75000"/>
                  <a:lumOff val="25000"/>
                </a:schemeClr>
              </a:solidFill>
              <a:latin typeface="Consolas" panose="020B0609020204030204" pitchFamily="49" charset="0"/>
            </a:endParaRPr>
          </a:p>
          <a:p>
            <a:endParaRPr lang="en-GB" dirty="0"/>
          </a:p>
        </p:txBody>
      </p:sp>
    </p:spTree>
    <p:extLst>
      <p:ext uri="{BB962C8B-B14F-4D97-AF65-F5344CB8AC3E}">
        <p14:creationId xmlns:p14="http://schemas.microsoft.com/office/powerpoint/2010/main" val="3234731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8900" dirty="0" smtClean="0">
                <a:solidFill>
                  <a:schemeClr val="accent5">
                    <a:lumMod val="50000"/>
                  </a:schemeClr>
                </a:solidFill>
                <a:latin typeface="Consolas" panose="020B0609020204030204" pitchFamily="49" charset="0"/>
              </a:rPr>
              <a:t/>
            </a:r>
            <a:br>
              <a:rPr lang="en-GB" sz="8900" dirty="0" smtClean="0">
                <a:solidFill>
                  <a:schemeClr val="accent5">
                    <a:lumMod val="50000"/>
                  </a:schemeClr>
                </a:solidFill>
                <a:latin typeface="Consolas" panose="020B0609020204030204" pitchFamily="49" charset="0"/>
              </a:rPr>
            </a:br>
            <a:r>
              <a:rPr lang="en-GB" sz="8900" dirty="0" smtClean="0">
                <a:solidFill>
                  <a:schemeClr val="tx1">
                    <a:lumMod val="75000"/>
                    <a:lumOff val="25000"/>
                  </a:schemeClr>
                </a:solidFill>
                <a:latin typeface="Consolas" panose="020B0609020204030204" pitchFamily="49" charset="0"/>
              </a:rPr>
              <a:t>TODAY…</a:t>
            </a:r>
            <a:r>
              <a:rPr lang="en-GB" dirty="0"/>
              <a:t/>
            </a:r>
            <a:br>
              <a:rPr lang="en-GB" dirty="0"/>
            </a:br>
            <a:endParaRPr lang="en-GB" dirty="0"/>
          </a:p>
        </p:txBody>
      </p:sp>
      <p:sp>
        <p:nvSpPr>
          <p:cNvPr id="3" name="Content Placeholder 2"/>
          <p:cNvSpPr>
            <a:spLocks noGrp="1"/>
          </p:cNvSpPr>
          <p:nvPr>
            <p:ph idx="1"/>
          </p:nvPr>
        </p:nvSpPr>
        <p:spPr/>
        <p:txBody>
          <a:bodyPr>
            <a:normAutofit lnSpcReduction="10000"/>
          </a:bodyPr>
          <a:lstStyle/>
          <a:p>
            <a:pPr marL="0" indent="0">
              <a:buNone/>
            </a:pPr>
            <a:endParaRPr lang="en-GB" dirty="0" smtClean="0"/>
          </a:p>
          <a:p>
            <a:pPr marL="0" indent="0">
              <a:buNone/>
            </a:pPr>
            <a:r>
              <a:rPr lang="en-GB" sz="4800" b="1" dirty="0" smtClean="0">
                <a:solidFill>
                  <a:schemeClr val="tx1">
                    <a:lumMod val="75000"/>
                    <a:lumOff val="25000"/>
                  </a:schemeClr>
                </a:solidFill>
                <a:latin typeface="Consolas" panose="020B0609020204030204" pitchFamily="49" charset="0"/>
              </a:rPr>
              <a:t>Using the drawing skills learnt so far, can you </a:t>
            </a:r>
            <a:r>
              <a:rPr lang="en-GB" sz="6000" b="1" dirty="0" smtClean="0">
                <a:latin typeface="Consolas" panose="020B0609020204030204" pitchFamily="49" charset="0"/>
              </a:rPr>
              <a:t>create a confident copy of Sam Beckett’s face?</a:t>
            </a:r>
          </a:p>
        </p:txBody>
      </p:sp>
    </p:spTree>
    <p:extLst>
      <p:ext uri="{BB962C8B-B14F-4D97-AF65-F5344CB8AC3E}">
        <p14:creationId xmlns:p14="http://schemas.microsoft.com/office/powerpoint/2010/main" val="3519924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pic>
        <p:nvPicPr>
          <p:cNvPr id="4" name="Picture 3" descr="https://pbs.twimg.com/media/C7KGHuHXQAExrpu.jpg"/>
          <p:cNvPicPr/>
          <p:nvPr/>
        </p:nvPicPr>
        <p:blipFill>
          <a:blip r:embed="rId2" cstate="print"/>
          <a:srcRect/>
          <a:stretch>
            <a:fillRect/>
          </a:stretch>
        </p:blipFill>
        <p:spPr bwMode="auto">
          <a:xfrm>
            <a:off x="-40807" y="0"/>
            <a:ext cx="9184807" cy="6858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Autofit/>
          </a:bodyPr>
          <a:lstStyle/>
          <a:p>
            <a:pPr marL="0" indent="0">
              <a:buNone/>
            </a:pPr>
            <a:r>
              <a:rPr lang="en-GB" sz="19000" dirty="0" smtClean="0">
                <a:solidFill>
                  <a:srgbClr val="C00000"/>
                </a:solidFill>
                <a:latin typeface="Stencil" panose="040409050D0802020404" pitchFamily="82" charset="0"/>
              </a:rPr>
              <a:t>THINK ABOUT</a:t>
            </a:r>
            <a:endParaRPr lang="en-GB" sz="19000" dirty="0">
              <a:solidFill>
                <a:srgbClr val="C00000"/>
              </a:solidFill>
              <a:latin typeface="Stencil" panose="040409050D0802020404" pitchFamily="82" charset="0"/>
            </a:endParaRPr>
          </a:p>
        </p:txBody>
      </p:sp>
    </p:spTree>
    <p:extLst>
      <p:ext uri="{BB962C8B-B14F-4D97-AF65-F5344CB8AC3E}">
        <p14:creationId xmlns:p14="http://schemas.microsoft.com/office/powerpoint/2010/main" val="1634657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9144000" cy="5976664"/>
          </a:xfrm>
        </p:spPr>
        <p:txBody>
          <a:bodyPr>
            <a:normAutofit/>
          </a:bodyPr>
          <a:lstStyle/>
          <a:p>
            <a:pPr marL="0" indent="0" algn="ctr">
              <a:buNone/>
            </a:pPr>
            <a:r>
              <a:rPr lang="en-GB" sz="6000" b="1" dirty="0" smtClean="0">
                <a:latin typeface="Consolas" panose="020B0609020204030204" pitchFamily="49" charset="0"/>
              </a:rPr>
              <a:t>PROPORTION</a:t>
            </a:r>
          </a:p>
          <a:p>
            <a:pPr marL="0" indent="0">
              <a:buNone/>
            </a:pPr>
            <a:r>
              <a:rPr lang="en-GB" sz="3500" b="1" dirty="0" smtClean="0">
                <a:solidFill>
                  <a:schemeClr val="tx1">
                    <a:lumMod val="75000"/>
                    <a:lumOff val="25000"/>
                  </a:schemeClr>
                </a:solidFill>
                <a:latin typeface="Consolas" panose="020B0609020204030204" pitchFamily="49" charset="0"/>
              </a:rPr>
              <a:t>1. Egg shaped head (keep lines light!)</a:t>
            </a:r>
          </a:p>
          <a:p>
            <a:pPr marL="0" indent="0">
              <a:buNone/>
            </a:pPr>
            <a:r>
              <a:rPr lang="en-GB" sz="3500" b="1" dirty="0" smtClean="0">
                <a:solidFill>
                  <a:schemeClr val="tx1">
                    <a:lumMod val="75000"/>
                    <a:lumOff val="25000"/>
                  </a:schemeClr>
                </a:solidFill>
                <a:latin typeface="Consolas" panose="020B0609020204030204" pitchFamily="49" charset="0"/>
              </a:rPr>
              <a:t>2. A line down, and a line across the face.</a:t>
            </a:r>
          </a:p>
          <a:p>
            <a:pPr marL="0" indent="0">
              <a:buNone/>
            </a:pPr>
            <a:r>
              <a:rPr lang="en-GB" sz="3500" b="1" dirty="0" smtClean="0">
                <a:solidFill>
                  <a:schemeClr val="tx1">
                    <a:lumMod val="75000"/>
                    <a:lumOff val="25000"/>
                  </a:schemeClr>
                </a:solidFill>
                <a:latin typeface="Consolas" panose="020B0609020204030204" pitchFamily="49" charset="0"/>
              </a:rPr>
              <a:t>3. Carefully map out facial features (eyes, nose, mouth…)</a:t>
            </a:r>
            <a:endParaRPr lang="en-GB" sz="3500" b="1" dirty="0" smtClean="0">
              <a:solidFill>
                <a:schemeClr val="tx1">
                  <a:lumMod val="75000"/>
                  <a:lumOff val="25000"/>
                </a:schemeClr>
              </a:solidFill>
              <a:latin typeface="Consolas" panose="020B0609020204030204" pitchFamily="49"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144000" cy="6597352"/>
          </a:xfrm>
        </p:spPr>
        <p:txBody>
          <a:bodyPr>
            <a:normAutofit fontScale="90000"/>
          </a:bodyPr>
          <a:lstStyle/>
          <a:p>
            <a:pPr algn="l"/>
            <a:r>
              <a:rPr lang="en-GB" b="1" dirty="0" smtClean="0">
                <a:solidFill>
                  <a:schemeClr val="accent3">
                    <a:lumMod val="50000"/>
                  </a:schemeClr>
                </a:solidFill>
                <a:latin typeface="Consolas" panose="020B0609020204030204" pitchFamily="49" charset="0"/>
              </a:rPr>
              <a:t/>
            </a:r>
            <a:br>
              <a:rPr lang="en-GB" b="1" dirty="0" smtClean="0">
                <a:solidFill>
                  <a:schemeClr val="accent3">
                    <a:lumMod val="50000"/>
                  </a:schemeClr>
                </a:solidFill>
                <a:latin typeface="Consolas" panose="020B0609020204030204" pitchFamily="49" charset="0"/>
              </a:rPr>
            </a:br>
            <a:r>
              <a:rPr lang="en-GB" b="1" dirty="0">
                <a:solidFill>
                  <a:schemeClr val="accent3">
                    <a:lumMod val="50000"/>
                  </a:schemeClr>
                </a:solidFill>
                <a:latin typeface="Consolas" panose="020B0609020204030204" pitchFamily="49" charset="0"/>
              </a:rPr>
              <a:t/>
            </a:r>
            <a:br>
              <a:rPr lang="en-GB" b="1" dirty="0">
                <a:solidFill>
                  <a:schemeClr val="accent3">
                    <a:lumMod val="50000"/>
                  </a:schemeClr>
                </a:solidFill>
                <a:latin typeface="Consolas" panose="020B0609020204030204" pitchFamily="49" charset="0"/>
              </a:rPr>
            </a:br>
            <a:r>
              <a:rPr lang="en-GB" b="1" dirty="0" smtClean="0">
                <a:solidFill>
                  <a:schemeClr val="accent3">
                    <a:lumMod val="50000"/>
                  </a:schemeClr>
                </a:solidFill>
                <a:latin typeface="Consolas" panose="020B0609020204030204" pitchFamily="49" charset="0"/>
              </a:rPr>
              <a:t/>
            </a:r>
            <a:br>
              <a:rPr lang="en-GB" b="1" dirty="0" smtClean="0">
                <a:solidFill>
                  <a:schemeClr val="accent3">
                    <a:lumMod val="50000"/>
                  </a:schemeClr>
                </a:solidFill>
                <a:latin typeface="Consolas" panose="020B0609020204030204" pitchFamily="49" charset="0"/>
              </a:rPr>
            </a:br>
            <a:r>
              <a:rPr lang="en-GB" b="1" dirty="0" smtClean="0">
                <a:latin typeface="Consolas" panose="020B0609020204030204" pitchFamily="49" charset="0"/>
              </a:rPr>
              <a:t>LINE </a:t>
            </a:r>
            <a:r>
              <a:rPr lang="en-GB" b="1" dirty="0">
                <a:latin typeface="Consolas" panose="020B0609020204030204" pitchFamily="49" charset="0"/>
              </a:rPr>
              <a:t>(THICK AND THIN AND BROKEN</a:t>
            </a:r>
            <a:r>
              <a:rPr lang="en-GB" b="1" dirty="0" smtClean="0">
                <a:latin typeface="Consolas" panose="020B0609020204030204" pitchFamily="49" charset="0"/>
              </a:rPr>
              <a:t>)</a:t>
            </a:r>
            <a:br>
              <a:rPr lang="en-GB" b="1" dirty="0" smtClean="0">
                <a:latin typeface="Consolas" panose="020B0609020204030204" pitchFamily="49" charset="0"/>
              </a:rPr>
            </a:br>
            <a:r>
              <a:rPr lang="en-GB" b="1" dirty="0">
                <a:latin typeface="Consolas" panose="020B0609020204030204" pitchFamily="49" charset="0"/>
              </a:rPr>
              <a:t/>
            </a:r>
            <a:br>
              <a:rPr lang="en-GB" b="1" dirty="0">
                <a:latin typeface="Consolas" panose="020B0609020204030204" pitchFamily="49" charset="0"/>
              </a:rPr>
            </a:br>
            <a:r>
              <a:rPr lang="en-GB" sz="4000" b="1" dirty="0" smtClean="0">
                <a:solidFill>
                  <a:schemeClr val="tx1">
                    <a:lumMod val="65000"/>
                    <a:lumOff val="35000"/>
                  </a:schemeClr>
                </a:solidFill>
                <a:latin typeface="Consolas" panose="020B0609020204030204" pitchFamily="49" charset="0"/>
              </a:rPr>
              <a:t>Look carefully at the photograph of Sam Beckett. See how the light reveals his wrinkles? He looks like an old map!</a:t>
            </a:r>
            <a:br>
              <a:rPr lang="en-GB" sz="4000" b="1" dirty="0" smtClean="0">
                <a:solidFill>
                  <a:schemeClr val="tx1">
                    <a:lumMod val="65000"/>
                    <a:lumOff val="35000"/>
                  </a:schemeClr>
                </a:solidFill>
                <a:latin typeface="Consolas" panose="020B0609020204030204" pitchFamily="49" charset="0"/>
              </a:rPr>
            </a:br>
            <a:r>
              <a:rPr lang="en-GB" sz="4000" b="1" dirty="0" smtClean="0">
                <a:solidFill>
                  <a:schemeClr val="tx1">
                    <a:lumMod val="65000"/>
                    <a:lumOff val="35000"/>
                  </a:schemeClr>
                </a:solidFill>
                <a:latin typeface="Consolas" panose="020B0609020204030204" pitchFamily="49" charset="0"/>
              </a:rPr>
              <a:t>Try and describe these with thin and broken pencil lines… </a:t>
            </a:r>
            <a:r>
              <a:rPr lang="en-GB" b="1" dirty="0" smtClean="0">
                <a:solidFill>
                  <a:schemeClr val="accent3">
                    <a:lumMod val="50000"/>
                  </a:schemeClr>
                </a:solidFill>
                <a:latin typeface="Consolas" panose="020B0609020204030204" pitchFamily="49" charset="0"/>
              </a:rPr>
              <a:t/>
            </a:r>
            <a:br>
              <a:rPr lang="en-GB" b="1" dirty="0" smtClean="0">
                <a:solidFill>
                  <a:schemeClr val="accent3">
                    <a:lumMod val="50000"/>
                  </a:schemeClr>
                </a:solidFill>
                <a:latin typeface="Consolas" panose="020B0609020204030204" pitchFamily="49" charset="0"/>
              </a:rPr>
            </a:br>
            <a:r>
              <a:rPr lang="en-GB" b="1" dirty="0">
                <a:solidFill>
                  <a:schemeClr val="accent3">
                    <a:lumMod val="50000"/>
                  </a:schemeClr>
                </a:solidFill>
                <a:latin typeface="Consolas" panose="020B0609020204030204" pitchFamily="49" charset="0"/>
              </a:rPr>
              <a:t/>
            </a:r>
            <a:br>
              <a:rPr lang="en-GB" b="1" dirty="0">
                <a:solidFill>
                  <a:schemeClr val="accent3">
                    <a:lumMod val="50000"/>
                  </a:schemeClr>
                </a:solidFill>
                <a:latin typeface="Consolas" panose="020B0609020204030204" pitchFamily="49" charset="0"/>
              </a:rPr>
            </a:br>
            <a:r>
              <a:rPr lang="en-GB" b="1" dirty="0">
                <a:solidFill>
                  <a:schemeClr val="accent3">
                    <a:lumMod val="50000"/>
                  </a:schemeClr>
                </a:solidFill>
              </a:rPr>
              <a:t/>
            </a:r>
            <a:br>
              <a:rPr lang="en-GB" b="1" dirty="0">
                <a:solidFill>
                  <a:schemeClr val="accent3">
                    <a:lumMod val="50000"/>
                  </a:schemeClr>
                </a:solidFill>
              </a:rPr>
            </a:br>
            <a:endParaRPr lang="en-GB" dirty="0"/>
          </a:p>
        </p:txBody>
      </p:sp>
    </p:spTree>
    <p:extLst>
      <p:ext uri="{BB962C8B-B14F-4D97-AF65-F5344CB8AC3E}">
        <p14:creationId xmlns:p14="http://schemas.microsoft.com/office/powerpoint/2010/main" val="3225641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lumMod val="85000"/>
                    <a:lumOff val="15000"/>
                  </a:schemeClr>
                </a:solidFill>
                <a:latin typeface="Consolas" panose="020B0609020204030204" pitchFamily="49" charset="0"/>
              </a:rPr>
              <a:t>SHADE</a:t>
            </a:r>
            <a:endParaRPr lang="en-GB" b="1" dirty="0">
              <a:solidFill>
                <a:schemeClr val="tx1">
                  <a:lumMod val="85000"/>
                  <a:lumOff val="15000"/>
                </a:schemeClr>
              </a:solidFill>
              <a:latin typeface="Consolas" panose="020B0609020204030204" pitchFamily="49" charset="0"/>
            </a:endParaRPr>
          </a:p>
        </p:txBody>
      </p:sp>
      <p:sp>
        <p:nvSpPr>
          <p:cNvPr id="3" name="Content Placeholder 2"/>
          <p:cNvSpPr>
            <a:spLocks noGrp="1"/>
          </p:cNvSpPr>
          <p:nvPr>
            <p:ph idx="1"/>
          </p:nvPr>
        </p:nvSpPr>
        <p:spPr>
          <a:xfrm>
            <a:off x="0" y="1600200"/>
            <a:ext cx="9144000" cy="5257800"/>
          </a:xfrm>
        </p:spPr>
        <p:txBody>
          <a:bodyPr>
            <a:normAutofit/>
          </a:bodyPr>
          <a:lstStyle/>
          <a:p>
            <a:pPr marL="514350" indent="-514350">
              <a:buAutoNum type="arabicPeriod"/>
            </a:pPr>
            <a:r>
              <a:rPr lang="en-GB" dirty="0" smtClean="0">
                <a:solidFill>
                  <a:schemeClr val="tx1">
                    <a:lumMod val="75000"/>
                    <a:lumOff val="25000"/>
                  </a:schemeClr>
                </a:solidFill>
                <a:latin typeface="Consolas" panose="020B0609020204030204" pitchFamily="49" charset="0"/>
              </a:rPr>
              <a:t>For the darker areas of your drawing, </a:t>
            </a:r>
            <a:r>
              <a:rPr lang="en-GB" b="1" dirty="0" smtClean="0">
                <a:solidFill>
                  <a:schemeClr val="tx1">
                    <a:lumMod val="75000"/>
                    <a:lumOff val="25000"/>
                  </a:schemeClr>
                </a:solidFill>
                <a:latin typeface="Consolas" panose="020B0609020204030204" pitchFamily="49" charset="0"/>
              </a:rPr>
              <a:t>try using a teabag! </a:t>
            </a:r>
            <a:r>
              <a:rPr lang="en-GB" dirty="0" smtClean="0">
                <a:solidFill>
                  <a:schemeClr val="tx1">
                    <a:lumMod val="75000"/>
                    <a:lumOff val="25000"/>
                  </a:schemeClr>
                </a:solidFill>
                <a:latin typeface="Consolas" panose="020B0609020204030204" pitchFamily="49" charset="0"/>
              </a:rPr>
              <a:t>This might seem a bit weird, but tea stain is a great way to </a:t>
            </a:r>
            <a:r>
              <a:rPr lang="en-GB" b="1" dirty="0" smtClean="0">
                <a:solidFill>
                  <a:schemeClr val="tx1">
                    <a:lumMod val="75000"/>
                    <a:lumOff val="25000"/>
                  </a:schemeClr>
                </a:solidFill>
                <a:latin typeface="Consolas" panose="020B0609020204030204" pitchFamily="49" charset="0"/>
              </a:rPr>
              <a:t>build up areas of tone. </a:t>
            </a:r>
          </a:p>
          <a:p>
            <a:pPr marL="514350" indent="-514350">
              <a:buAutoNum type="arabicPeriod"/>
            </a:pPr>
            <a:endParaRPr lang="en-GB" dirty="0" smtClean="0">
              <a:solidFill>
                <a:schemeClr val="tx2"/>
              </a:solidFill>
              <a:latin typeface="Consolas" panose="020B0609020204030204" pitchFamily="49" charset="0"/>
            </a:endParaRPr>
          </a:p>
          <a:p>
            <a:pPr marL="0" indent="0">
              <a:buNone/>
            </a:pPr>
            <a:r>
              <a:rPr lang="en-GB" dirty="0" smtClean="0">
                <a:solidFill>
                  <a:schemeClr val="bg2">
                    <a:lumMod val="10000"/>
                  </a:schemeClr>
                </a:solidFill>
                <a:latin typeface="Consolas" panose="020B0609020204030204" pitchFamily="49" charset="0"/>
              </a:rPr>
              <a:t>2. Don’t be shy! Really draw with your teabag around those darker areas </a:t>
            </a:r>
            <a:r>
              <a:rPr lang="en-GB" b="1" dirty="0" smtClean="0">
                <a:solidFill>
                  <a:schemeClr val="bg2">
                    <a:lumMod val="10000"/>
                  </a:schemeClr>
                </a:solidFill>
                <a:latin typeface="Consolas" panose="020B0609020204030204" pitchFamily="49" charset="0"/>
              </a:rPr>
              <a:t>(under the eyes, around the nose, in the hairline etc.)</a:t>
            </a:r>
            <a:endParaRPr lang="en-GB" b="1" dirty="0">
              <a:solidFill>
                <a:schemeClr val="bg2">
                  <a:lumMod val="10000"/>
                </a:schemeClr>
              </a:solidFill>
              <a:latin typeface="Consolas" panose="020B0609020204030204" pitchFamily="49" charset="0"/>
            </a:endParaRPr>
          </a:p>
        </p:txBody>
      </p:sp>
    </p:spTree>
    <p:extLst>
      <p:ext uri="{BB962C8B-B14F-4D97-AF65-F5344CB8AC3E}">
        <p14:creationId xmlns:p14="http://schemas.microsoft.com/office/powerpoint/2010/main" val="4018412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8024" y="274638"/>
            <a:ext cx="3898776" cy="6571532"/>
          </a:xfrm>
        </p:spPr>
        <p:txBody>
          <a:bodyPr/>
          <a:lstStyle/>
          <a:p>
            <a:r>
              <a:rPr lang="en-GB" dirty="0" smtClean="0">
                <a:solidFill>
                  <a:srgbClr val="C00000"/>
                </a:solidFill>
                <a:latin typeface="Stencil" panose="040409050D0802020404" pitchFamily="82" charset="0"/>
              </a:rPr>
              <a:t>NEXT TIME: </a:t>
            </a:r>
            <a:r>
              <a:rPr lang="en-GB" dirty="0" smtClean="0">
                <a:solidFill>
                  <a:srgbClr val="002060"/>
                </a:solidFill>
                <a:latin typeface="Stencil" panose="040409050D0802020404" pitchFamily="82" charset="0"/>
              </a:rPr>
              <a:t>We return to STREET ART and the facial portraits of SHERERD FAIREY!</a:t>
            </a:r>
            <a:endParaRPr lang="en-GB" dirty="0">
              <a:solidFill>
                <a:srgbClr val="002060"/>
              </a:solidFill>
              <a:latin typeface="Stencil" panose="040409050D0802020404" pitchFamily="82" charset="0"/>
            </a:endParaRPr>
          </a:p>
        </p:txBody>
      </p:sp>
      <p:pic>
        <p:nvPicPr>
          <p:cNvPr id="4" name="Picture 2" descr="http://upload.wikimedia.org/wikipedia/en/5/55/Barack_Obama_Hope_pos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62" y="-31723"/>
            <a:ext cx="4585262" cy="6877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60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153</Words>
  <Application>Microsoft Office PowerPoint</Application>
  <PresentationFormat>On-screen Show (4:3)</PresentationFormat>
  <Paragraphs>17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Consolas</vt:lpstr>
      <vt:lpstr>Stencil</vt:lpstr>
      <vt:lpstr>Office Theme</vt:lpstr>
      <vt:lpstr> THE FACE</vt:lpstr>
      <vt:lpstr>LAST TIME</vt:lpstr>
      <vt:lpstr> TODAY… </vt:lpstr>
      <vt:lpstr>PowerPoint Presentation</vt:lpstr>
      <vt:lpstr>PowerPoint Presentation</vt:lpstr>
      <vt:lpstr>PowerPoint Presentation</vt:lpstr>
      <vt:lpstr>   LINE (THICK AND THIN AND BROKEN)  Look carefully at the photograph of Sam Beckett. See how the light reveals his wrinkles? He looks like an old map! Try and describe these with thin and broken pencil lines…    </vt:lpstr>
      <vt:lpstr>SHADE</vt:lpstr>
      <vt:lpstr>NEXT TIME: We return to STREET ART and the facial portraits of SHERERD FAIREY!</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willans</dc:creator>
  <cp:lastModifiedBy>Tom Willans</cp:lastModifiedBy>
  <cp:revision>11</cp:revision>
  <dcterms:created xsi:type="dcterms:W3CDTF">2017-05-15T20:07:04Z</dcterms:created>
  <dcterms:modified xsi:type="dcterms:W3CDTF">2020-06-15T07:53:11Z</dcterms:modified>
</cp:coreProperties>
</file>