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06" r:id="rId5"/>
  </p:sldIdLst>
  <p:sldSz cx="12801600" cy="9601200" type="A3"/>
  <p:notesSz cx="9932988" cy="14360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009FC7"/>
    <a:srgbClr val="8ABD24"/>
    <a:srgbClr val="E97E26"/>
    <a:srgbClr val="7F7F7F"/>
    <a:srgbClr val="FBC900"/>
    <a:srgbClr val="4472C4"/>
    <a:srgbClr val="F9CFAD"/>
    <a:srgbClr val="EF791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1032" y="-6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ne Dix" userId="9c843fcf-38b0-4f0a-ac16-d22e12001576" providerId="ADAL" clId="{1C450E0B-3ED2-477C-9A1A-7ABE968161E2}"/>
    <pc:docChg chg="custSel modSld">
      <pc:chgData name="Janine Dix" userId="9c843fcf-38b0-4f0a-ac16-d22e12001576" providerId="ADAL" clId="{1C450E0B-3ED2-477C-9A1A-7ABE968161E2}" dt="2023-01-13T00:12:19.668" v="41" actId="6549"/>
      <pc:docMkLst>
        <pc:docMk/>
      </pc:docMkLst>
      <pc:sldChg chg="modSp mod">
        <pc:chgData name="Janine Dix" userId="9c843fcf-38b0-4f0a-ac16-d22e12001576" providerId="ADAL" clId="{1C450E0B-3ED2-477C-9A1A-7ABE968161E2}" dt="2023-01-13T00:12:19.668" v="41" actId="6549"/>
        <pc:sldMkLst>
          <pc:docMk/>
          <pc:sldMk cId="3429740615" sldId="306"/>
        </pc:sldMkLst>
        <pc:spChg chg="mod">
          <ac:chgData name="Janine Dix" userId="9c843fcf-38b0-4f0a-ac16-d22e12001576" providerId="ADAL" clId="{1C450E0B-3ED2-477C-9A1A-7ABE968161E2}" dt="2023-01-13T00:11:38.028" v="37" actId="20577"/>
          <ac:spMkLst>
            <pc:docMk/>
            <pc:sldMk cId="3429740615" sldId="306"/>
            <ac:spMk id="167" creationId="{71372989-38C7-43E8-81BF-DFACC8F9DE44}"/>
          </ac:spMkLst>
        </pc:spChg>
        <pc:spChg chg="mod">
          <ac:chgData name="Janine Dix" userId="9c843fcf-38b0-4f0a-ac16-d22e12001576" providerId="ADAL" clId="{1C450E0B-3ED2-477C-9A1A-7ABE968161E2}" dt="2023-01-13T00:12:19.668" v="41" actId="6549"/>
          <ac:spMkLst>
            <pc:docMk/>
            <pc:sldMk cId="3429740615" sldId="306"/>
            <ac:spMk id="176" creationId="{FEDC3310-27DF-4F08-9BFD-2EC0683AEBC2}"/>
          </ac:spMkLst>
        </pc:spChg>
      </pc:sldChg>
    </pc:docChg>
  </pc:docChgLst>
  <pc:docChgLst>
    <pc:chgData name="Janine Dix" userId="9c843fcf-38b0-4f0a-ac16-d22e12001576" providerId="ADAL" clId="{60EB4D59-B5DF-441D-954F-056864846AA5}"/>
    <pc:docChg chg="modSld">
      <pc:chgData name="Janine Dix" userId="9c843fcf-38b0-4f0a-ac16-d22e12001576" providerId="ADAL" clId="{60EB4D59-B5DF-441D-954F-056864846AA5}" dt="2022-12-13T22:44:07.787" v="481" actId="20577"/>
      <pc:docMkLst>
        <pc:docMk/>
      </pc:docMkLst>
      <pc:sldChg chg="modSp mod">
        <pc:chgData name="Janine Dix" userId="9c843fcf-38b0-4f0a-ac16-d22e12001576" providerId="ADAL" clId="{60EB4D59-B5DF-441D-954F-056864846AA5}" dt="2022-12-13T22:44:07.787" v="481" actId="20577"/>
        <pc:sldMkLst>
          <pc:docMk/>
          <pc:sldMk cId="3429740615" sldId="306"/>
        </pc:sldMkLst>
        <pc:spChg chg="mod">
          <ac:chgData name="Janine Dix" userId="9c843fcf-38b0-4f0a-ac16-d22e12001576" providerId="ADAL" clId="{60EB4D59-B5DF-441D-954F-056864846AA5}" dt="2022-12-13T22:44:07.787" v="481" actId="20577"/>
          <ac:spMkLst>
            <pc:docMk/>
            <pc:sldMk cId="3429740615" sldId="306"/>
            <ac:spMk id="174" creationId="{DA7CDB5E-2694-4B92-8347-3A5B6A5C2C7B}"/>
          </ac:spMkLst>
        </pc:spChg>
        <pc:spChg chg="mod">
          <ac:chgData name="Janine Dix" userId="9c843fcf-38b0-4f0a-ac16-d22e12001576" providerId="ADAL" clId="{60EB4D59-B5DF-441D-954F-056864846AA5}" dt="2022-12-13T22:41:55.609" v="100" actId="20577"/>
          <ac:spMkLst>
            <pc:docMk/>
            <pc:sldMk cId="3429740615" sldId="306"/>
            <ac:spMk id="176" creationId="{FEDC3310-27DF-4F08-9BFD-2EC0683AEBC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12C7DF-5618-41F6-BBB1-CE77D9B43B6C}" type="datetimeFigureOut">
              <a:rPr lang="en-GB" smtClean="0"/>
              <a:t>13/01/2023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166866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2C7DF-5618-41F6-BBB1-CE77D9B43B6C}" type="datetimeFigureOut">
              <a:rPr lang="en-GB" smtClean="0"/>
              <a:t>13/01/2023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141782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2C7DF-5618-41F6-BBB1-CE77D9B43B6C}" type="datetimeFigureOut">
              <a:rPr lang="en-GB" smtClean="0"/>
              <a:t>13/01/2023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110297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2C7DF-5618-41F6-BBB1-CE77D9B43B6C}" type="datetimeFigureOut">
              <a:rPr lang="en-GB" smtClean="0"/>
              <a:t>13/01/2023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351752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12C7DF-5618-41F6-BBB1-CE77D9B43B6C}" type="datetimeFigureOut">
              <a:rPr lang="en-GB" smtClean="0"/>
              <a:t>13/01/2023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7064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12C7DF-5618-41F6-BBB1-CE77D9B43B6C}" type="datetimeFigureOut">
              <a:rPr lang="en-GB" smtClean="0"/>
              <a:t>13/01/2023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216803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12C7DF-5618-41F6-BBB1-CE77D9B43B6C}" type="datetimeFigureOut">
              <a:rPr lang="en-GB" smtClean="0"/>
              <a:t>13/01/2023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216160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12C7DF-5618-41F6-BBB1-CE77D9B43B6C}" type="datetimeFigureOut">
              <a:rPr lang="en-GB" smtClean="0"/>
              <a:t>13/01/2023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265092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2C7DF-5618-41F6-BBB1-CE77D9B43B6C}" type="datetimeFigureOut">
              <a:rPr lang="en-GB" smtClean="0"/>
              <a:t>13/01/2023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144236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4112C7DF-5618-41F6-BBB1-CE77D9B43B6C}" type="datetimeFigureOut">
              <a:rPr lang="en-GB" smtClean="0"/>
              <a:t>13/01/2023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242688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4112C7DF-5618-41F6-BBB1-CE77D9B43B6C}" type="datetimeFigureOut">
              <a:rPr lang="en-GB" smtClean="0"/>
              <a:t>13/01/2023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121928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4112C7DF-5618-41F6-BBB1-CE77D9B43B6C}" type="datetimeFigureOut">
              <a:rPr lang="en-GB" smtClean="0"/>
              <a:t>13/01/2023</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DD025881-943C-4BCD-B5A6-AC974D884CF6}" type="slidenum">
              <a:rPr lang="en-GB" smtClean="0"/>
              <a:t>‹#›</a:t>
            </a:fld>
            <a:endParaRPr lang="en-GB"/>
          </a:p>
        </p:txBody>
      </p:sp>
    </p:spTree>
    <p:extLst>
      <p:ext uri="{BB962C8B-B14F-4D97-AF65-F5344CB8AC3E}">
        <p14:creationId xmlns:p14="http://schemas.microsoft.com/office/powerpoint/2010/main" val="1736890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icture 4" descr="Rising arrows, rise, direction, arrow png | PNGWing">
            <a:extLst>
              <a:ext uri="{FF2B5EF4-FFF2-40B4-BE49-F238E27FC236}">
                <a16:creationId xmlns:a16="http://schemas.microsoft.com/office/drawing/2014/main" id="{AF4C7681-2D6C-4D50-9A6E-1BFC50FDCE27}"/>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9914" b="93822" l="10000" r="90000">
                        <a14:foregroundMark x1="50978" y1="34195" x2="50978" y2="34195"/>
                        <a14:foregroundMark x1="35761" y1="50287" x2="35761" y2="50287"/>
                        <a14:foregroundMark x1="24783" y1="85345" x2="24783" y2="85345"/>
                        <a14:foregroundMark x1="23804" y1="86782" x2="23804" y2="86782"/>
                        <a14:foregroundMark x1="27065" y1="90661" x2="27065" y2="90661"/>
                        <a14:foregroundMark x1="21739" y1="92098" x2="21739" y2="92098"/>
                        <a14:foregroundMark x1="20000" y1="91810" x2="20000" y2="91810"/>
                        <a14:foregroundMark x1="23370" y1="93822" x2="23370" y2="93822"/>
                        <a14:foregroundMark x1="20217" y1="93391" x2="20217" y2="93391"/>
                        <a14:foregroundMark x1="20870" y1="92816" x2="20870" y2="92816"/>
                        <a14:backgroundMark x1="22391" y1="44971" x2="45326" y2="13937"/>
                        <a14:backgroundMark x1="21848" y1="59339" x2="25109" y2="50575"/>
                        <a14:backgroundMark x1="21304" y1="72701" x2="25217" y2="66092"/>
                        <a14:backgroundMark x1="25217" y1="66092" x2="25652" y2="65948"/>
                        <a14:backgroundMark x1="20543" y1="82902" x2="25761" y2="74713"/>
                        <a14:backgroundMark x1="21957" y1="84483" x2="24783" y2="81034"/>
                        <a14:backgroundMark x1="23152" y1="85201" x2="23152" y2="85201"/>
                        <a14:backgroundMark x1="29891" y1="91810" x2="34783" y2="90086"/>
                        <a14:backgroundMark x1="28804" y1="91810" x2="34565" y2="90661"/>
                        <a14:backgroundMark x1="34565" y1="90661" x2="42500" y2="90805"/>
                        <a14:backgroundMark x1="42500" y1="90805" x2="75543" y2="85776"/>
                        <a14:backgroundMark x1="75543" y1="85776" x2="78152" y2="86782"/>
                        <a14:backgroundMark x1="73370" y1="91236" x2="55761" y2="91667"/>
                        <a14:backgroundMark x1="56087" y1="91236" x2="43370" y2="91236"/>
                        <a14:backgroundMark x1="43370" y1="91236" x2="45326" y2="91236"/>
                        <a14:backgroundMark x1="74783" y1="90661" x2="72826" y2="59195"/>
                        <a14:backgroundMark x1="72826" y1="59195" x2="75978" y2="52874"/>
                        <a14:backgroundMark x1="75978" y1="52874" x2="76087" y2="52299"/>
                        <a14:backgroundMark x1="75217" y1="46983" x2="74783" y2="60632"/>
                        <a14:backgroundMark x1="74891" y1="37787" x2="75435" y2="55747"/>
                        <a14:backgroundMark x1="74022" y1="37069" x2="76739" y2="39511"/>
                        <a14:backgroundMark x1="74022" y1="36638" x2="76522" y2="39368"/>
                        <a14:backgroundMark x1="73913" y1="36638" x2="76522" y2="38362"/>
                        <a14:backgroundMark x1="26739" y1="92529" x2="32391" y2="89655"/>
                        <a14:backgroundMark x1="21957" y1="87213" x2="24130" y2="83764"/>
                        <a14:backgroundMark x1="21957" y1="87787" x2="24457" y2="82902"/>
                      </a14:backgroundRemoval>
                    </a14:imgEffect>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11181396" y="3576842"/>
            <a:ext cx="1709935" cy="1293603"/>
          </a:xfrm>
          <a:prstGeom prst="rect">
            <a:avLst/>
          </a:prstGeom>
          <a:noFill/>
          <a:extLst>
            <a:ext uri="{909E8E84-426E-40DD-AFC4-6F175D3DCCD1}">
              <a14:hiddenFill xmlns:a14="http://schemas.microsoft.com/office/drawing/2010/main">
                <a:solidFill>
                  <a:srgbClr val="FFFFFF"/>
                </a:solidFill>
              </a14:hiddenFill>
            </a:ext>
          </a:extLst>
        </p:spPr>
      </p:pic>
      <p:sp>
        <p:nvSpPr>
          <p:cNvPr id="172" name="Rectangle 171">
            <a:extLst>
              <a:ext uri="{FF2B5EF4-FFF2-40B4-BE49-F238E27FC236}">
                <a16:creationId xmlns:a16="http://schemas.microsoft.com/office/drawing/2014/main" id="{3C94F5BB-6CD1-4306-9D12-CACF02C555BD}"/>
              </a:ext>
            </a:extLst>
          </p:cNvPr>
          <p:cNvSpPr/>
          <p:nvPr/>
        </p:nvSpPr>
        <p:spPr>
          <a:xfrm>
            <a:off x="11181396" y="17203"/>
            <a:ext cx="1608091" cy="5082108"/>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Our Futures curriculum starts to prepare pupils for the world of work from Key Stage 3 to 4 where they start to consider their individual interests and talents and begin to develop their knowledge of future options. Our comprehensive careers programme ensures that we perform well against the Gatsby Benchmarks. Pupils benefit from a range of opportunities to experience the workplace and develop their work related skills as well as receiving independent, individualised careers advice. </a:t>
            </a:r>
          </a:p>
        </p:txBody>
      </p:sp>
      <p:sp>
        <p:nvSpPr>
          <p:cNvPr id="61" name="TextBox 60">
            <a:extLst>
              <a:ext uri="{FF2B5EF4-FFF2-40B4-BE49-F238E27FC236}">
                <a16:creationId xmlns:a16="http://schemas.microsoft.com/office/drawing/2014/main" id="{F58BBC96-F9F7-499A-AEFC-9B2115CB1D66}"/>
              </a:ext>
            </a:extLst>
          </p:cNvPr>
          <p:cNvSpPr txBox="1"/>
          <p:nvPr/>
        </p:nvSpPr>
        <p:spPr>
          <a:xfrm>
            <a:off x="81520" y="48782"/>
            <a:ext cx="6221575" cy="523220"/>
          </a:xfrm>
          <a:prstGeom prst="rect">
            <a:avLst/>
          </a:prstGeom>
          <a:noFill/>
        </p:spPr>
        <p:txBody>
          <a:bodyPr wrap="none" rtlCol="0">
            <a:spAutoFit/>
          </a:bodyPr>
          <a:lstStyle/>
          <a:p>
            <a:r>
              <a:rPr lang="en-GB" sz="2800" dirty="0">
                <a:solidFill>
                  <a:srgbClr val="262626"/>
                </a:solidFill>
                <a:latin typeface="Circular Abstracts" panose="00000400000000000000" pitchFamily="2" charset="0"/>
              </a:rPr>
              <a:t>Personal development</a:t>
            </a:r>
          </a:p>
        </p:txBody>
      </p:sp>
      <p:grpSp>
        <p:nvGrpSpPr>
          <p:cNvPr id="109" name="Group 108">
            <a:extLst>
              <a:ext uri="{FF2B5EF4-FFF2-40B4-BE49-F238E27FC236}">
                <a16:creationId xmlns:a16="http://schemas.microsoft.com/office/drawing/2014/main" id="{4F675DE2-E8FB-4124-BF18-EEEAAF79C8B2}"/>
              </a:ext>
            </a:extLst>
          </p:cNvPr>
          <p:cNvGrpSpPr/>
          <p:nvPr/>
        </p:nvGrpSpPr>
        <p:grpSpPr>
          <a:xfrm>
            <a:off x="2008341" y="1980345"/>
            <a:ext cx="8342365" cy="5741820"/>
            <a:chOff x="1753613" y="1485698"/>
            <a:chExt cx="9294374" cy="6629805"/>
          </a:xfrm>
        </p:grpSpPr>
        <p:sp>
          <p:nvSpPr>
            <p:cNvPr id="6" name="Freeform: Shape 5">
              <a:extLst>
                <a:ext uri="{FF2B5EF4-FFF2-40B4-BE49-F238E27FC236}">
                  <a16:creationId xmlns:a16="http://schemas.microsoft.com/office/drawing/2014/main" id="{9E2B3035-1A76-465E-85EE-32276C010CD5}"/>
                </a:ext>
              </a:extLst>
            </p:cNvPr>
            <p:cNvSpPr/>
            <p:nvPr/>
          </p:nvSpPr>
          <p:spPr>
            <a:xfrm>
              <a:off x="5302621" y="3938301"/>
              <a:ext cx="1732435" cy="1493661"/>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blipFill dpi="0" rotWithShape="1">
              <a:blip r:embed="rId4"/>
              <a:srcRect/>
              <a:stretch>
                <a:fillRect t="-3000" b="-5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93248" rIns="0" bIns="393248" numCol="1" spcCol="1270" anchor="ctr" anchorCtr="0">
              <a:noAutofit/>
            </a:bodyPr>
            <a:lstStyle/>
            <a:p>
              <a:pPr marL="0" lvl="0" indent="0" algn="ctr" defTabSz="2533650">
                <a:lnSpc>
                  <a:spcPct val="90000"/>
                </a:lnSpc>
                <a:spcBef>
                  <a:spcPct val="0"/>
                </a:spcBef>
                <a:spcAft>
                  <a:spcPct val="35000"/>
                </a:spcAft>
                <a:buNone/>
              </a:pPr>
              <a:endParaRPr lang="en-GB" sz="1400" kern="1200" dirty="0">
                <a:solidFill>
                  <a:srgbClr val="262626"/>
                </a:solidFill>
              </a:endParaRPr>
            </a:p>
          </p:txBody>
        </p:sp>
        <p:sp>
          <p:nvSpPr>
            <p:cNvPr id="10" name="Freeform: Shape 9">
              <a:extLst>
                <a:ext uri="{FF2B5EF4-FFF2-40B4-BE49-F238E27FC236}">
                  <a16:creationId xmlns:a16="http://schemas.microsoft.com/office/drawing/2014/main" id="{B48C19CF-F5EC-4E5A-8CB2-03C3CA73C8A8}"/>
                </a:ext>
              </a:extLst>
            </p:cNvPr>
            <p:cNvSpPr/>
            <p:nvPr/>
          </p:nvSpPr>
          <p:spPr>
            <a:xfrm>
              <a:off x="6778582" y="3118268"/>
              <a:ext cx="1732435" cy="1493661"/>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blipFill dpi="0" rotWithShape="1">
              <a:blip r:embed="rId5"/>
              <a:srcRect/>
              <a:stretch>
                <a:fillRect l="-3000" t="-4000" r="-3000" b="-19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2000" kern="1200" dirty="0">
                  <a:solidFill>
                    <a:srgbClr val="262626"/>
                  </a:solidFill>
                </a:rPr>
                <a:t>CULTURAL CAPITAL</a:t>
              </a:r>
            </a:p>
          </p:txBody>
        </p:sp>
        <p:sp>
          <p:nvSpPr>
            <p:cNvPr id="12" name="Hexagon 11">
              <a:extLst>
                <a:ext uri="{FF2B5EF4-FFF2-40B4-BE49-F238E27FC236}">
                  <a16:creationId xmlns:a16="http://schemas.microsoft.com/office/drawing/2014/main" id="{0B800CC3-1D11-4978-8939-7DDD783A1325}"/>
                </a:ext>
              </a:extLst>
            </p:cNvPr>
            <p:cNvSpPr/>
            <p:nvPr/>
          </p:nvSpPr>
          <p:spPr>
            <a:xfrm>
              <a:off x="8254543" y="3938301"/>
              <a:ext cx="1732435" cy="1493661"/>
            </a:xfrm>
            <a:prstGeom prst="hexagon">
              <a:avLst>
                <a:gd name="adj" fmla="val 25000"/>
                <a:gd name="vf" fmla="val 115470"/>
              </a:avLst>
            </a:prstGeom>
            <a:solidFill>
              <a:srgbClr val="E97E2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lang="en-GB" sz="1400" dirty="0"/>
            </a:p>
          </p:txBody>
        </p:sp>
        <p:sp>
          <p:nvSpPr>
            <p:cNvPr id="14" name="Freeform: Shape 13">
              <a:extLst>
                <a:ext uri="{FF2B5EF4-FFF2-40B4-BE49-F238E27FC236}">
                  <a16:creationId xmlns:a16="http://schemas.microsoft.com/office/drawing/2014/main" id="{F1824091-4DC5-43A4-827F-B52F1DFFA2B1}"/>
                </a:ext>
              </a:extLst>
            </p:cNvPr>
            <p:cNvSpPr/>
            <p:nvPr/>
          </p:nvSpPr>
          <p:spPr>
            <a:xfrm>
              <a:off x="5302621" y="2301785"/>
              <a:ext cx="1732435" cy="1493661"/>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solidFill>
              <a:srgbClr val="8ABD2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93248" rIns="0" bIns="393248" numCol="1" spcCol="1270" anchor="ctr" anchorCtr="0">
              <a:noAutofit/>
            </a:bodyPr>
            <a:lstStyle/>
            <a:p>
              <a:pPr marL="0" lvl="0" indent="0" algn="ctr" defTabSz="2533650">
                <a:lnSpc>
                  <a:spcPct val="90000"/>
                </a:lnSpc>
                <a:spcBef>
                  <a:spcPct val="0"/>
                </a:spcBef>
                <a:spcAft>
                  <a:spcPct val="35000"/>
                </a:spcAft>
                <a:buNone/>
              </a:pPr>
              <a:endParaRPr lang="en-GB" sz="1400" kern="1200" dirty="0">
                <a:solidFill>
                  <a:srgbClr val="262626"/>
                </a:solidFill>
              </a:endParaRPr>
            </a:p>
          </p:txBody>
        </p:sp>
        <p:sp>
          <p:nvSpPr>
            <p:cNvPr id="16" name="Hexagon 15">
              <a:extLst>
                <a:ext uri="{FF2B5EF4-FFF2-40B4-BE49-F238E27FC236}">
                  <a16:creationId xmlns:a16="http://schemas.microsoft.com/office/drawing/2014/main" id="{2C74ECC0-BE82-4346-8926-791598B8B56F}"/>
                </a:ext>
              </a:extLst>
            </p:cNvPr>
            <p:cNvSpPr/>
            <p:nvPr/>
          </p:nvSpPr>
          <p:spPr>
            <a:xfrm>
              <a:off x="6778582" y="1485698"/>
              <a:ext cx="1732435" cy="1493661"/>
            </a:xfrm>
            <a:prstGeom prst="hexagon">
              <a:avLst>
                <a:gd name="adj" fmla="val 25000"/>
                <a:gd name="vf" fmla="val 115470"/>
              </a:avLst>
            </a:prstGeom>
            <a:blipFill dpi="0" rotWithShape="1">
              <a:blip r:embed="rId6"/>
              <a:srcRect/>
              <a:stretch>
                <a:fillRect l="-5000" r="-4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none" lIns="0" tIns="0" rIns="0" bIns="216000" anchor="ctr"/>
            <a:lstStyle/>
            <a:p>
              <a:pPr algn="ctr"/>
              <a:endParaRPr lang="en-GB" sz="1400" dirty="0">
                <a:solidFill>
                  <a:schemeClr val="bg1"/>
                </a:solidFill>
              </a:endParaRPr>
            </a:p>
            <a:p>
              <a:pPr algn="ctr"/>
              <a:r>
                <a:rPr lang="en-GB" dirty="0">
                  <a:solidFill>
                    <a:schemeClr val="bg1"/>
                  </a:solidFill>
                </a:rPr>
                <a:t>BRITISH VALUES</a:t>
              </a:r>
            </a:p>
          </p:txBody>
        </p:sp>
        <p:grpSp>
          <p:nvGrpSpPr>
            <p:cNvPr id="41" name="Group 40">
              <a:extLst>
                <a:ext uri="{FF2B5EF4-FFF2-40B4-BE49-F238E27FC236}">
                  <a16:creationId xmlns:a16="http://schemas.microsoft.com/office/drawing/2014/main" id="{60328857-5C2C-4E73-985F-C14C2D94A1C1}"/>
                </a:ext>
              </a:extLst>
            </p:cNvPr>
            <p:cNvGrpSpPr/>
            <p:nvPr/>
          </p:nvGrpSpPr>
          <p:grpSpPr>
            <a:xfrm>
              <a:off x="1753613" y="2955682"/>
              <a:ext cx="3635129" cy="3633719"/>
              <a:chOff x="-1339843" y="2445031"/>
              <a:chExt cx="5032017" cy="5030065"/>
            </a:xfrm>
            <a:gradFill flip="none" rotWithShape="1">
              <a:gsLst>
                <a:gs pos="59000">
                  <a:srgbClr val="EF7918"/>
                </a:gs>
                <a:gs pos="86000">
                  <a:srgbClr val="FBC900"/>
                </a:gs>
              </a:gsLst>
              <a:path path="circle">
                <a:fillToRect t="100000" r="100000"/>
              </a:path>
              <a:tileRect l="-100000" b="-100000"/>
            </a:gradFill>
            <a:scene3d>
              <a:camera prst="orthographicFront">
                <a:rot lat="0" lon="0" rev="0"/>
              </a:camera>
              <a:lightRig rig="glow" dir="t">
                <a:rot lat="0" lon="0" rev="4800000"/>
              </a:lightRig>
            </a:scene3d>
          </p:grpSpPr>
          <p:sp>
            <p:nvSpPr>
              <p:cNvPr id="26" name="Freeform: Shape 25">
                <a:extLst>
                  <a:ext uri="{FF2B5EF4-FFF2-40B4-BE49-F238E27FC236}">
                    <a16:creationId xmlns:a16="http://schemas.microsoft.com/office/drawing/2014/main" id="{3DE14071-4031-44B9-A615-1672DBE6DDFC}"/>
                  </a:ext>
                </a:extLst>
              </p:cNvPr>
              <p:cNvSpPr>
                <a:spLocks noChangeAspect="1"/>
              </p:cNvSpPr>
              <p:nvPr/>
            </p:nvSpPr>
            <p:spPr>
              <a:xfrm>
                <a:off x="267745" y="4184699"/>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400" kern="1200" dirty="0"/>
                  <a:t>PSHRE</a:t>
                </a:r>
              </a:p>
            </p:txBody>
          </p:sp>
          <p:sp>
            <p:nvSpPr>
              <p:cNvPr id="28" name="Freeform: Shape 27">
                <a:extLst>
                  <a:ext uri="{FF2B5EF4-FFF2-40B4-BE49-F238E27FC236}">
                    <a16:creationId xmlns:a16="http://schemas.microsoft.com/office/drawing/2014/main" id="{87AB75FF-DFF3-4232-89D5-A9E751E6A41F}"/>
                  </a:ext>
                </a:extLst>
              </p:cNvPr>
              <p:cNvSpPr>
                <a:spLocks noChangeAspect="1"/>
              </p:cNvSpPr>
              <p:nvPr/>
            </p:nvSpPr>
            <p:spPr>
              <a:xfrm>
                <a:off x="267745" y="5924368"/>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dirty="0"/>
                  <a:t>PHYSICAL &amp; MENTAL WELLBEING</a:t>
                </a:r>
                <a:endParaRPr lang="en-GB" sz="1100" kern="1200" dirty="0"/>
              </a:p>
            </p:txBody>
          </p:sp>
          <p:sp>
            <p:nvSpPr>
              <p:cNvPr id="30" name="Freeform: Shape 29">
                <a:extLst>
                  <a:ext uri="{FF2B5EF4-FFF2-40B4-BE49-F238E27FC236}">
                    <a16:creationId xmlns:a16="http://schemas.microsoft.com/office/drawing/2014/main" id="{7860BEB0-4241-4AC7-A29C-FBABE4677BF9}"/>
                  </a:ext>
                </a:extLst>
              </p:cNvPr>
              <p:cNvSpPr>
                <a:spLocks noChangeAspect="1"/>
              </p:cNvSpPr>
              <p:nvPr/>
            </p:nvSpPr>
            <p:spPr>
              <a:xfrm>
                <a:off x="267745" y="2445031"/>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t>FINANCE</a:t>
                </a:r>
              </a:p>
            </p:txBody>
          </p:sp>
          <p:sp>
            <p:nvSpPr>
              <p:cNvPr id="34" name="Freeform: Shape 33">
                <a:extLst>
                  <a:ext uri="{FF2B5EF4-FFF2-40B4-BE49-F238E27FC236}">
                    <a16:creationId xmlns:a16="http://schemas.microsoft.com/office/drawing/2014/main" id="{B3AEC534-1F40-4C50-9B78-2A6AF7CEF31B}"/>
                  </a:ext>
                </a:extLst>
              </p:cNvPr>
              <p:cNvSpPr>
                <a:spLocks noChangeAspect="1"/>
              </p:cNvSpPr>
              <p:nvPr/>
            </p:nvSpPr>
            <p:spPr>
              <a:xfrm>
                <a:off x="1893549" y="3314865"/>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t>TECHNOLOGY </a:t>
                </a:r>
              </a:p>
              <a:p>
                <a:pPr marL="0" lvl="0" indent="0" algn="ctr" defTabSz="2533650">
                  <a:lnSpc>
                    <a:spcPct val="90000"/>
                  </a:lnSpc>
                  <a:spcBef>
                    <a:spcPct val="0"/>
                  </a:spcBef>
                  <a:spcAft>
                    <a:spcPct val="35000"/>
                  </a:spcAft>
                  <a:buNone/>
                </a:pPr>
                <a:r>
                  <a:rPr lang="en-GB" sz="1100" kern="1200" dirty="0"/>
                  <a:t>&amp; MEDIA</a:t>
                </a:r>
              </a:p>
            </p:txBody>
          </p:sp>
          <p:sp>
            <p:nvSpPr>
              <p:cNvPr id="35" name="Freeform: Shape 34">
                <a:extLst>
                  <a:ext uri="{FF2B5EF4-FFF2-40B4-BE49-F238E27FC236}">
                    <a16:creationId xmlns:a16="http://schemas.microsoft.com/office/drawing/2014/main" id="{482EA7CA-1FBA-47AC-9A77-6B57A8C7328A}"/>
                  </a:ext>
                </a:extLst>
              </p:cNvPr>
              <p:cNvSpPr>
                <a:spLocks noChangeAspect="1"/>
              </p:cNvSpPr>
              <p:nvPr/>
            </p:nvSpPr>
            <p:spPr>
              <a:xfrm>
                <a:off x="1893549" y="5054534"/>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t>BEING </a:t>
                </a:r>
              </a:p>
              <a:p>
                <a:pPr marL="0" lvl="0" indent="0" algn="ctr" defTabSz="2533650">
                  <a:lnSpc>
                    <a:spcPct val="90000"/>
                  </a:lnSpc>
                  <a:spcBef>
                    <a:spcPct val="0"/>
                  </a:spcBef>
                  <a:spcAft>
                    <a:spcPct val="35000"/>
                  </a:spcAft>
                  <a:buNone/>
                </a:pPr>
                <a:r>
                  <a:rPr lang="en-GB" sz="1100" kern="1200" dirty="0"/>
                  <a:t>SAFE</a:t>
                </a:r>
              </a:p>
            </p:txBody>
          </p:sp>
          <p:sp>
            <p:nvSpPr>
              <p:cNvPr id="37" name="Freeform: Shape 36">
                <a:extLst>
                  <a:ext uri="{FF2B5EF4-FFF2-40B4-BE49-F238E27FC236}">
                    <a16:creationId xmlns:a16="http://schemas.microsoft.com/office/drawing/2014/main" id="{3DC1ADD8-EED2-4789-B210-2896F71B9B9D}"/>
                  </a:ext>
                </a:extLst>
              </p:cNvPr>
              <p:cNvSpPr>
                <a:spLocks noChangeAspect="1"/>
              </p:cNvSpPr>
              <p:nvPr/>
            </p:nvSpPr>
            <p:spPr>
              <a:xfrm>
                <a:off x="-1339843" y="5068703"/>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t>SEX </a:t>
                </a:r>
              </a:p>
              <a:p>
                <a:pPr marL="0" lvl="0" indent="0" algn="ctr" defTabSz="2533650">
                  <a:lnSpc>
                    <a:spcPct val="90000"/>
                  </a:lnSpc>
                  <a:spcBef>
                    <a:spcPct val="0"/>
                  </a:spcBef>
                  <a:spcAft>
                    <a:spcPct val="35000"/>
                  </a:spcAft>
                  <a:buNone/>
                </a:pPr>
                <a:r>
                  <a:rPr lang="en-GB" sz="1100" kern="1200" dirty="0"/>
                  <a:t>EDUCATION</a:t>
                </a:r>
              </a:p>
            </p:txBody>
          </p:sp>
          <p:sp>
            <p:nvSpPr>
              <p:cNvPr id="39" name="Freeform: Shape 38">
                <a:extLst>
                  <a:ext uri="{FF2B5EF4-FFF2-40B4-BE49-F238E27FC236}">
                    <a16:creationId xmlns:a16="http://schemas.microsoft.com/office/drawing/2014/main" id="{D2E796F2-20C5-4DFC-A2E1-E1EDB0F5A4DC}"/>
                  </a:ext>
                </a:extLst>
              </p:cNvPr>
              <p:cNvSpPr>
                <a:spLocks noChangeAspect="1"/>
              </p:cNvSpPr>
              <p:nvPr/>
            </p:nvSpPr>
            <p:spPr>
              <a:xfrm>
                <a:off x="-1339843" y="3329035"/>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t>RELATIONSHIPS</a:t>
                </a:r>
                <a:endParaRPr lang="en-GB" sz="1200" kern="1200" dirty="0"/>
              </a:p>
            </p:txBody>
          </p:sp>
        </p:grpSp>
        <p:sp>
          <p:nvSpPr>
            <p:cNvPr id="40" name="Hexagon 39">
              <a:extLst>
                <a:ext uri="{FF2B5EF4-FFF2-40B4-BE49-F238E27FC236}">
                  <a16:creationId xmlns:a16="http://schemas.microsoft.com/office/drawing/2014/main" id="{9FF8781C-120E-420C-AF86-EE1ED0D6042B}"/>
                </a:ext>
              </a:extLst>
            </p:cNvPr>
            <p:cNvSpPr/>
            <p:nvPr/>
          </p:nvSpPr>
          <p:spPr>
            <a:xfrm>
              <a:off x="6769950" y="4704816"/>
              <a:ext cx="1732435" cy="1493661"/>
            </a:xfrm>
            <a:prstGeom prst="hexagon">
              <a:avLst>
                <a:gd name="adj" fmla="val 25000"/>
                <a:gd name="vf" fmla="val 115470"/>
              </a:avLst>
            </a:prstGeom>
            <a:blipFill dpi="0" rotWithShape="1">
              <a:blip r:embed="rId7"/>
              <a:srcRect/>
              <a:stretch>
                <a:fillRect l="-11000" t="-11000" r="-11000" b="-11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none" lIns="0" tIns="0" rIns="0" bIns="0" anchor="ctr"/>
            <a:lstStyle/>
            <a:p>
              <a:pPr algn="ctr"/>
              <a:r>
                <a:rPr lang="en-GB" sz="2000" dirty="0">
                  <a:solidFill>
                    <a:schemeClr val="bg1"/>
                  </a:solidFill>
                </a:rPr>
                <a:t>INCLUSION </a:t>
              </a:r>
            </a:p>
            <a:p>
              <a:pPr algn="ctr"/>
              <a:r>
                <a:rPr lang="en-GB" sz="2000" dirty="0">
                  <a:solidFill>
                    <a:schemeClr val="bg1"/>
                  </a:solidFill>
                </a:rPr>
                <a:t>&amp; EQUALITY </a:t>
              </a:r>
            </a:p>
            <a:p>
              <a:pPr algn="ctr"/>
              <a:r>
                <a:rPr lang="en-GB" sz="2000" dirty="0">
                  <a:solidFill>
                    <a:schemeClr val="bg1"/>
                  </a:solidFill>
                </a:rPr>
                <a:t>DIVERSITY</a:t>
              </a:r>
            </a:p>
          </p:txBody>
        </p:sp>
        <p:sp>
          <p:nvSpPr>
            <p:cNvPr id="81" name="Freeform: Shape 80">
              <a:extLst>
                <a:ext uri="{FF2B5EF4-FFF2-40B4-BE49-F238E27FC236}">
                  <a16:creationId xmlns:a16="http://schemas.microsoft.com/office/drawing/2014/main" id="{AF734FC7-E3D8-48C6-889A-D39DA6FA09C6}"/>
                </a:ext>
              </a:extLst>
            </p:cNvPr>
            <p:cNvSpPr>
              <a:spLocks noChangeAspect="1"/>
            </p:cNvSpPr>
            <p:nvPr/>
          </p:nvSpPr>
          <p:spPr>
            <a:xfrm>
              <a:off x="8574180" y="5738520"/>
              <a:ext cx="1299327" cy="1120246"/>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solidFill>
              <a:srgbClr val="00A1C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150" tIns="393248" rIns="372150" bIns="393248" numCol="1" spcCol="1270" anchor="ctr" anchorCtr="0">
              <a:noAutofit/>
            </a:bodyPr>
            <a:lstStyle/>
            <a:p>
              <a:pPr marL="0" lvl="0" indent="0" algn="ctr" defTabSz="2533650">
                <a:lnSpc>
                  <a:spcPct val="90000"/>
                </a:lnSpc>
                <a:spcBef>
                  <a:spcPct val="0"/>
                </a:spcBef>
                <a:spcAft>
                  <a:spcPct val="35000"/>
                </a:spcAft>
                <a:buNone/>
              </a:pPr>
              <a:r>
                <a:rPr lang="en-GB" sz="1400" kern="1200" dirty="0"/>
                <a:t>SMSC</a:t>
              </a:r>
            </a:p>
          </p:txBody>
        </p:sp>
        <p:grpSp>
          <p:nvGrpSpPr>
            <p:cNvPr id="86" name="Group 85">
              <a:extLst>
                <a:ext uri="{FF2B5EF4-FFF2-40B4-BE49-F238E27FC236}">
                  <a16:creationId xmlns:a16="http://schemas.microsoft.com/office/drawing/2014/main" id="{FA0BDB8B-720C-4D60-BFEE-E10F221B3543}"/>
                </a:ext>
              </a:extLst>
            </p:cNvPr>
            <p:cNvGrpSpPr/>
            <p:nvPr/>
          </p:nvGrpSpPr>
          <p:grpSpPr>
            <a:xfrm>
              <a:off x="7412858" y="5110152"/>
              <a:ext cx="3635129" cy="3005351"/>
              <a:chOff x="7412858" y="5110152"/>
              <a:chExt cx="3635129" cy="3005351"/>
            </a:xfrm>
            <a:gradFill flip="none" rotWithShape="1">
              <a:gsLst>
                <a:gs pos="60000">
                  <a:srgbClr val="00B4DE"/>
                </a:gs>
                <a:gs pos="40000">
                  <a:srgbClr val="00A1C8"/>
                </a:gs>
                <a:gs pos="80000">
                  <a:srgbClr val="1DD4FF"/>
                </a:gs>
                <a:gs pos="100000">
                  <a:srgbClr val="ABEFFF"/>
                </a:gs>
              </a:gsLst>
              <a:path path="circle">
                <a:fillToRect r="100000" b="100000"/>
              </a:path>
              <a:tileRect l="-100000" t="-100000"/>
            </a:gradFill>
          </p:grpSpPr>
          <p:sp>
            <p:nvSpPr>
              <p:cNvPr id="82" name="Freeform: Shape 81">
                <a:extLst>
                  <a:ext uri="{FF2B5EF4-FFF2-40B4-BE49-F238E27FC236}">
                    <a16:creationId xmlns:a16="http://schemas.microsoft.com/office/drawing/2014/main" id="{DB00F2C3-C9CF-4468-9FA9-33282E7A3A8A}"/>
                  </a:ext>
                </a:extLst>
              </p:cNvPr>
              <p:cNvSpPr>
                <a:spLocks noChangeAspect="1"/>
              </p:cNvSpPr>
              <p:nvPr/>
            </p:nvSpPr>
            <p:spPr>
              <a:xfrm>
                <a:off x="8574180" y="6995257"/>
                <a:ext cx="1299327" cy="1120246"/>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dirty="0">
                    <a:solidFill>
                      <a:srgbClr val="262626"/>
                    </a:solidFill>
                  </a:rPr>
                  <a:t>MORAL</a:t>
                </a:r>
                <a:endParaRPr lang="en-GB" sz="1100" kern="1200" dirty="0">
                  <a:solidFill>
                    <a:srgbClr val="262626"/>
                  </a:solidFill>
                </a:endParaRPr>
              </a:p>
            </p:txBody>
          </p:sp>
          <p:sp>
            <p:nvSpPr>
              <p:cNvPr id="83" name="Freeform: Shape 82">
                <a:extLst>
                  <a:ext uri="{FF2B5EF4-FFF2-40B4-BE49-F238E27FC236}">
                    <a16:creationId xmlns:a16="http://schemas.microsoft.com/office/drawing/2014/main" id="{237A928E-30E7-4D9F-B5C3-243B6C6482B3}"/>
                  </a:ext>
                </a:extLst>
              </p:cNvPr>
              <p:cNvSpPr>
                <a:spLocks noChangeAspect="1"/>
              </p:cNvSpPr>
              <p:nvPr/>
            </p:nvSpPr>
            <p:spPr>
              <a:xfrm>
                <a:off x="9748660" y="5110152"/>
                <a:ext cx="1299327" cy="1120246"/>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solidFill>
                      <a:srgbClr val="262626"/>
                    </a:solidFill>
                  </a:rPr>
                  <a:t>CULTURAL</a:t>
                </a:r>
              </a:p>
            </p:txBody>
          </p:sp>
          <p:sp>
            <p:nvSpPr>
              <p:cNvPr id="84" name="Freeform: Shape 83">
                <a:extLst>
                  <a:ext uri="{FF2B5EF4-FFF2-40B4-BE49-F238E27FC236}">
                    <a16:creationId xmlns:a16="http://schemas.microsoft.com/office/drawing/2014/main" id="{4B7FCA8F-E4D5-42B2-9C4E-EC3389D5A843}"/>
                  </a:ext>
                </a:extLst>
              </p:cNvPr>
              <p:cNvSpPr>
                <a:spLocks noChangeAspect="1"/>
              </p:cNvSpPr>
              <p:nvPr/>
            </p:nvSpPr>
            <p:spPr>
              <a:xfrm>
                <a:off x="9748660" y="6366889"/>
                <a:ext cx="1299327" cy="1120246"/>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solidFill>
                      <a:srgbClr val="262626"/>
                    </a:solidFill>
                  </a:rPr>
                  <a:t>SOCIAL</a:t>
                </a:r>
              </a:p>
            </p:txBody>
          </p:sp>
          <p:sp>
            <p:nvSpPr>
              <p:cNvPr id="85" name="Freeform: Shape 84">
                <a:extLst>
                  <a:ext uri="{FF2B5EF4-FFF2-40B4-BE49-F238E27FC236}">
                    <a16:creationId xmlns:a16="http://schemas.microsoft.com/office/drawing/2014/main" id="{F8E3E95A-BD95-4F97-AD2A-3DCE276DFEBC}"/>
                  </a:ext>
                </a:extLst>
              </p:cNvPr>
              <p:cNvSpPr>
                <a:spLocks noChangeAspect="1"/>
              </p:cNvSpPr>
              <p:nvPr/>
            </p:nvSpPr>
            <p:spPr>
              <a:xfrm>
                <a:off x="7412858" y="6377125"/>
                <a:ext cx="1299327" cy="1120246"/>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dirty="0">
                    <a:solidFill>
                      <a:srgbClr val="262626"/>
                    </a:solidFill>
                  </a:rPr>
                  <a:t>SPIRITUAL</a:t>
                </a:r>
                <a:endParaRPr lang="en-GB" sz="1100" kern="1200" dirty="0">
                  <a:solidFill>
                    <a:srgbClr val="262626"/>
                  </a:solidFill>
                </a:endParaRPr>
              </a:p>
            </p:txBody>
          </p:sp>
        </p:grpSp>
        <p:sp>
          <p:nvSpPr>
            <p:cNvPr id="99" name="Hexagon 98">
              <a:extLst>
                <a:ext uri="{FF2B5EF4-FFF2-40B4-BE49-F238E27FC236}">
                  <a16:creationId xmlns:a16="http://schemas.microsoft.com/office/drawing/2014/main" id="{82CDB445-BB5C-4F0E-8FC9-007FAE4CE273}"/>
                </a:ext>
              </a:extLst>
            </p:cNvPr>
            <p:cNvSpPr>
              <a:spLocks noChangeAspect="1"/>
            </p:cNvSpPr>
            <p:nvPr/>
          </p:nvSpPr>
          <p:spPr>
            <a:xfrm>
              <a:off x="5110348" y="5328971"/>
              <a:ext cx="140389" cy="120999"/>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0" name="Hexagon 99">
              <a:extLst>
                <a:ext uri="{FF2B5EF4-FFF2-40B4-BE49-F238E27FC236}">
                  <a16:creationId xmlns:a16="http://schemas.microsoft.com/office/drawing/2014/main" id="{BCF16C2C-A5B2-4E4B-89C4-55610D678440}"/>
                </a:ext>
              </a:extLst>
            </p:cNvPr>
            <p:cNvSpPr>
              <a:spLocks noChangeAspect="1"/>
            </p:cNvSpPr>
            <p:nvPr/>
          </p:nvSpPr>
          <p:spPr>
            <a:xfrm>
              <a:off x="5712257" y="5207972"/>
              <a:ext cx="140389" cy="120999"/>
            </a:xfrm>
            <a:prstGeom prst="hexagon">
              <a:avLst>
                <a:gd name="adj" fmla="val 25000"/>
                <a:gd name="vf" fmla="val 115470"/>
              </a:avLst>
            </a:prstGeom>
            <a:ln>
              <a:solidFill>
                <a:srgbClr val="E97E26"/>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3" name="Hexagon 102">
              <a:extLst>
                <a:ext uri="{FF2B5EF4-FFF2-40B4-BE49-F238E27FC236}">
                  <a16:creationId xmlns:a16="http://schemas.microsoft.com/office/drawing/2014/main" id="{92753ED1-1CD1-4DC2-8AED-252CCB462E8B}"/>
                </a:ext>
              </a:extLst>
            </p:cNvPr>
            <p:cNvSpPr>
              <a:spLocks noChangeAspect="1"/>
            </p:cNvSpPr>
            <p:nvPr/>
          </p:nvSpPr>
          <p:spPr>
            <a:xfrm>
              <a:off x="9431060" y="5207972"/>
              <a:ext cx="140389" cy="120999"/>
            </a:xfrm>
            <a:prstGeom prst="hexagon">
              <a:avLst>
                <a:gd name="adj" fmla="val 25000"/>
                <a:gd name="vf" fmla="val 115470"/>
              </a:avLst>
            </a:prstGeom>
            <a:ln>
              <a:solidFill>
                <a:srgbClr val="009FC7"/>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4" name="Hexagon 103">
              <a:extLst>
                <a:ext uri="{FF2B5EF4-FFF2-40B4-BE49-F238E27FC236}">
                  <a16:creationId xmlns:a16="http://schemas.microsoft.com/office/drawing/2014/main" id="{99AAFFFD-60B4-4342-8EB5-07D62605BBD2}"/>
                </a:ext>
              </a:extLst>
            </p:cNvPr>
            <p:cNvSpPr>
              <a:spLocks noChangeAspect="1"/>
            </p:cNvSpPr>
            <p:nvPr/>
          </p:nvSpPr>
          <p:spPr>
            <a:xfrm>
              <a:off x="9394238" y="5863913"/>
              <a:ext cx="140389" cy="120999"/>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sz="1400" dirty="0"/>
            </a:p>
          </p:txBody>
        </p:sp>
        <p:sp>
          <p:nvSpPr>
            <p:cNvPr id="107" name="Hexagon 106">
              <a:extLst>
                <a:ext uri="{FF2B5EF4-FFF2-40B4-BE49-F238E27FC236}">
                  <a16:creationId xmlns:a16="http://schemas.microsoft.com/office/drawing/2014/main" id="{51FE1653-99DE-42AC-A82B-6EA3DE4304C5}"/>
                </a:ext>
              </a:extLst>
            </p:cNvPr>
            <p:cNvSpPr>
              <a:spLocks noChangeAspect="1"/>
            </p:cNvSpPr>
            <p:nvPr/>
          </p:nvSpPr>
          <p:spPr>
            <a:xfrm>
              <a:off x="7952360" y="4354115"/>
              <a:ext cx="140389" cy="120999"/>
            </a:xfrm>
            <a:prstGeom prst="hexagon">
              <a:avLst>
                <a:gd name="adj" fmla="val 25000"/>
                <a:gd name="vf" fmla="val 115470"/>
              </a:avLst>
            </a:prstGeom>
            <a:solidFill>
              <a:srgbClr val="E97E2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8" name="Hexagon 107">
              <a:extLst>
                <a:ext uri="{FF2B5EF4-FFF2-40B4-BE49-F238E27FC236}">
                  <a16:creationId xmlns:a16="http://schemas.microsoft.com/office/drawing/2014/main" id="{26FFDA14-CEF7-430C-92E9-DD3A26C4DE99}"/>
                </a:ext>
              </a:extLst>
            </p:cNvPr>
            <p:cNvSpPr>
              <a:spLocks noChangeAspect="1"/>
            </p:cNvSpPr>
            <p:nvPr/>
          </p:nvSpPr>
          <p:spPr>
            <a:xfrm>
              <a:off x="7944430" y="4840447"/>
              <a:ext cx="140389" cy="120999"/>
            </a:xfrm>
            <a:prstGeom prst="hexagon">
              <a:avLst>
                <a:gd name="adj" fmla="val 25000"/>
                <a:gd name="vf" fmla="val 115470"/>
              </a:avLst>
            </a:prstGeom>
            <a:solidFill>
              <a:srgbClr val="8ABD2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pic>
        <p:nvPicPr>
          <p:cNvPr id="2052" name="Picture 4" descr="Rising arrows, rise, direction, arrow png | PNGWing">
            <a:extLst>
              <a:ext uri="{FF2B5EF4-FFF2-40B4-BE49-F238E27FC236}">
                <a16:creationId xmlns:a16="http://schemas.microsoft.com/office/drawing/2014/main" id="{E656B281-AAF9-486C-AF51-27539B72F0D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14" b="93822" l="10000" r="90000">
                        <a14:foregroundMark x1="50978" y1="34195" x2="50978" y2="34195"/>
                        <a14:foregroundMark x1="35761" y1="50287" x2="35761" y2="50287"/>
                        <a14:foregroundMark x1="24783" y1="85345" x2="24783" y2="85345"/>
                        <a14:foregroundMark x1="23804" y1="86782" x2="23804" y2="86782"/>
                        <a14:foregroundMark x1="27065" y1="90661" x2="27065" y2="90661"/>
                        <a14:foregroundMark x1="21739" y1="92098" x2="21739" y2="92098"/>
                        <a14:foregroundMark x1="20000" y1="91810" x2="20000" y2="91810"/>
                        <a14:foregroundMark x1="23370" y1="93822" x2="23370" y2="93822"/>
                        <a14:foregroundMark x1="20217" y1="93391" x2="20217" y2="93391"/>
                        <a14:foregroundMark x1="20870" y1="92816" x2="20870" y2="92816"/>
                        <a14:backgroundMark x1="22391" y1="44971" x2="45326" y2="13937"/>
                        <a14:backgroundMark x1="21848" y1="59339" x2="25109" y2="50575"/>
                        <a14:backgroundMark x1="21304" y1="72701" x2="25217" y2="66092"/>
                        <a14:backgroundMark x1="25217" y1="66092" x2="25652" y2="65948"/>
                        <a14:backgroundMark x1="20543" y1="82902" x2="25761" y2="74713"/>
                        <a14:backgroundMark x1="21957" y1="84483" x2="24783" y2="81034"/>
                        <a14:backgroundMark x1="23152" y1="85201" x2="23152" y2="85201"/>
                        <a14:backgroundMark x1="29891" y1="91810" x2="34783" y2="90086"/>
                        <a14:backgroundMark x1="28804" y1="91810" x2="34565" y2="90661"/>
                        <a14:backgroundMark x1="34565" y1="90661" x2="42500" y2="90805"/>
                        <a14:backgroundMark x1="42500" y1="90805" x2="75543" y2="85776"/>
                        <a14:backgroundMark x1="75543" y1="85776" x2="78152" y2="86782"/>
                        <a14:backgroundMark x1="73370" y1="91236" x2="55761" y2="91667"/>
                        <a14:backgroundMark x1="56087" y1="91236" x2="43370" y2="91236"/>
                        <a14:backgroundMark x1="43370" y1="91236" x2="45326" y2="91236"/>
                        <a14:backgroundMark x1="74783" y1="90661" x2="72826" y2="59195"/>
                        <a14:backgroundMark x1="72826" y1="59195" x2="75978" y2="52874"/>
                        <a14:backgroundMark x1="75978" y1="52874" x2="76087" y2="52299"/>
                        <a14:backgroundMark x1="75217" y1="46983" x2="74783" y2="60632"/>
                        <a14:backgroundMark x1="74891" y1="37787" x2="75435" y2="55747"/>
                        <a14:backgroundMark x1="74022" y1="37069" x2="76739" y2="39511"/>
                        <a14:backgroundMark x1="74022" y1="36638" x2="76522" y2="39368"/>
                        <a14:backgroundMark x1="73913" y1="36638" x2="76522" y2="38362"/>
                        <a14:backgroundMark x1="26739" y1="92529" x2="32391" y2="89655"/>
                        <a14:backgroundMark x1="21957" y1="87213" x2="24130" y2="83764"/>
                        <a14:backgroundMark x1="21957" y1="87787" x2="24457" y2="82902"/>
                      </a14:backgroundRemoval>
                    </a14:imgEffect>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8029099" y="4512496"/>
            <a:ext cx="1082758" cy="819130"/>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DF144C00-3B61-43BC-8933-6293F57B0A32}"/>
              </a:ext>
            </a:extLst>
          </p:cNvPr>
          <p:cNvSpPr/>
          <p:nvPr/>
        </p:nvSpPr>
        <p:spPr>
          <a:xfrm>
            <a:off x="8026541" y="4391425"/>
            <a:ext cx="1171923" cy="707886"/>
          </a:xfrm>
          <a:prstGeom prst="rect">
            <a:avLst/>
          </a:prstGeom>
        </p:spPr>
        <p:txBody>
          <a:bodyPr wrap="none">
            <a:spAutoFit/>
          </a:bodyPr>
          <a:lstStyle/>
          <a:p>
            <a:pPr algn="ctr"/>
            <a:r>
              <a:rPr lang="en-GB" sz="2000" dirty="0"/>
              <a:t>CAREERS </a:t>
            </a:r>
          </a:p>
          <a:p>
            <a:pPr algn="ctr"/>
            <a:r>
              <a:rPr lang="en-GB" sz="2000" dirty="0"/>
              <a:t>(CIEAG)</a:t>
            </a:r>
          </a:p>
        </p:txBody>
      </p:sp>
      <p:pic>
        <p:nvPicPr>
          <p:cNvPr id="160" name="Picture 159">
            <a:extLst>
              <a:ext uri="{FF2B5EF4-FFF2-40B4-BE49-F238E27FC236}">
                <a16:creationId xmlns:a16="http://schemas.microsoft.com/office/drawing/2014/main" id="{ADE0BB8E-6DAF-4627-B092-C46F4362B44F}"/>
              </a:ext>
            </a:extLst>
          </p:cNvPr>
          <p:cNvPicPr>
            <a:picLocks noChangeAspect="1"/>
          </p:cNvPicPr>
          <p:nvPr/>
        </p:nvPicPr>
        <p:blipFill rotWithShape="1">
          <a:blip r:embed="rId8"/>
          <a:srcRect l="72676" b="81356"/>
          <a:stretch/>
        </p:blipFill>
        <p:spPr>
          <a:xfrm>
            <a:off x="5809044" y="3173696"/>
            <a:ext cx="350411" cy="276115"/>
          </a:xfrm>
          <a:custGeom>
            <a:avLst/>
            <a:gdLst>
              <a:gd name="connsiteX0" fmla="*/ 0 w 268325"/>
              <a:gd name="connsiteY0" fmla="*/ 0 h 1147365"/>
              <a:gd name="connsiteX1" fmla="*/ 268325 w 268325"/>
              <a:gd name="connsiteY1" fmla="*/ 0 h 1147365"/>
              <a:gd name="connsiteX2" fmla="*/ 268325 w 268325"/>
              <a:gd name="connsiteY2" fmla="*/ 1147365 h 1147365"/>
              <a:gd name="connsiteX3" fmla="*/ 0 w 268325"/>
              <a:gd name="connsiteY3" fmla="*/ 1147365 h 1147365"/>
            </a:gdLst>
            <a:ahLst/>
            <a:cxnLst>
              <a:cxn ang="0">
                <a:pos x="connsiteX0" y="connsiteY0"/>
              </a:cxn>
              <a:cxn ang="0">
                <a:pos x="connsiteX1" y="connsiteY1"/>
              </a:cxn>
              <a:cxn ang="0">
                <a:pos x="connsiteX2" y="connsiteY2"/>
              </a:cxn>
              <a:cxn ang="0">
                <a:pos x="connsiteX3" y="connsiteY3"/>
              </a:cxn>
            </a:cxnLst>
            <a:rect l="l" t="t" r="r" b="b"/>
            <a:pathLst>
              <a:path w="268325" h="1147365">
                <a:moveTo>
                  <a:pt x="0" y="0"/>
                </a:moveTo>
                <a:lnTo>
                  <a:pt x="268325" y="0"/>
                </a:lnTo>
                <a:lnTo>
                  <a:pt x="268325" y="1147365"/>
                </a:lnTo>
                <a:lnTo>
                  <a:pt x="0" y="1147365"/>
                </a:lnTo>
                <a:close/>
              </a:path>
            </a:pathLst>
          </a:custGeom>
        </p:spPr>
      </p:pic>
      <p:pic>
        <p:nvPicPr>
          <p:cNvPr id="158" name="Picture 157">
            <a:extLst>
              <a:ext uri="{FF2B5EF4-FFF2-40B4-BE49-F238E27FC236}">
                <a16:creationId xmlns:a16="http://schemas.microsoft.com/office/drawing/2014/main" id="{4D9C5551-9CD9-44CD-99CC-47DBF5375FEF}"/>
              </a:ext>
            </a:extLst>
          </p:cNvPr>
          <p:cNvPicPr>
            <a:picLocks noChangeAspect="1"/>
          </p:cNvPicPr>
          <p:nvPr/>
        </p:nvPicPr>
        <p:blipFill>
          <a:blip r:embed="rId8"/>
          <a:srcRect/>
          <a:stretch>
            <a:fillRect/>
          </a:stretch>
        </p:blipFill>
        <p:spPr>
          <a:xfrm>
            <a:off x="5586024" y="3364476"/>
            <a:ext cx="474300" cy="563532"/>
          </a:xfrm>
          <a:custGeom>
            <a:avLst/>
            <a:gdLst>
              <a:gd name="connsiteX0" fmla="*/ 0 w 965687"/>
              <a:gd name="connsiteY0" fmla="*/ 0 h 1147365"/>
              <a:gd name="connsiteX1" fmla="*/ 707327 w 965687"/>
              <a:gd name="connsiteY1" fmla="*/ 0 h 1147365"/>
              <a:gd name="connsiteX2" fmla="*/ 707327 w 965687"/>
              <a:gd name="connsiteY2" fmla="*/ 201389 h 1147365"/>
              <a:gd name="connsiteX3" fmla="*/ 965687 w 965687"/>
              <a:gd name="connsiteY3" fmla="*/ 201389 h 1147365"/>
              <a:gd name="connsiteX4" fmla="*/ 965687 w 965687"/>
              <a:gd name="connsiteY4" fmla="*/ 1147365 h 1147365"/>
              <a:gd name="connsiteX5" fmla="*/ 0 w 965687"/>
              <a:gd name="connsiteY5" fmla="*/ 1147365 h 114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687" h="1147365">
                <a:moveTo>
                  <a:pt x="0" y="0"/>
                </a:moveTo>
                <a:lnTo>
                  <a:pt x="707327" y="0"/>
                </a:lnTo>
                <a:lnTo>
                  <a:pt x="707327" y="201389"/>
                </a:lnTo>
                <a:lnTo>
                  <a:pt x="965687" y="201389"/>
                </a:lnTo>
                <a:lnTo>
                  <a:pt x="965687" y="1147365"/>
                </a:lnTo>
                <a:lnTo>
                  <a:pt x="0" y="1147365"/>
                </a:lnTo>
                <a:close/>
              </a:path>
            </a:pathLst>
          </a:custGeom>
        </p:spPr>
      </p:pic>
      <p:sp>
        <p:nvSpPr>
          <p:cNvPr id="152" name="Rectangle 151">
            <a:extLst>
              <a:ext uri="{FF2B5EF4-FFF2-40B4-BE49-F238E27FC236}">
                <a16:creationId xmlns:a16="http://schemas.microsoft.com/office/drawing/2014/main" id="{4E273CC5-9607-42A0-85BC-709E4294B1A0}"/>
              </a:ext>
            </a:extLst>
          </p:cNvPr>
          <p:cNvSpPr/>
          <p:nvPr/>
        </p:nvSpPr>
        <p:spPr>
          <a:xfrm>
            <a:off x="5313384" y="3143355"/>
            <a:ext cx="1315873" cy="341632"/>
          </a:xfrm>
          <a:prstGeom prst="rect">
            <a:avLst/>
          </a:prstGeom>
        </p:spPr>
        <p:txBody>
          <a:bodyPr wrap="none">
            <a:spAutoFit/>
          </a:bodyPr>
          <a:lstStyle/>
          <a:p>
            <a:pPr lvl="0" algn="ctr" defTabSz="2533650">
              <a:lnSpc>
                <a:spcPct val="90000"/>
              </a:lnSpc>
              <a:spcBef>
                <a:spcPct val="0"/>
              </a:spcBef>
              <a:spcAft>
                <a:spcPct val="35000"/>
              </a:spcAft>
            </a:pPr>
            <a:r>
              <a:rPr lang="en-GB" dirty="0">
                <a:solidFill>
                  <a:srgbClr val="262626"/>
                </a:solidFill>
              </a:rPr>
              <a:t>CHARACTER</a:t>
            </a:r>
            <a:endParaRPr lang="en-GB" sz="1200" dirty="0">
              <a:solidFill>
                <a:srgbClr val="262626"/>
              </a:solidFill>
            </a:endParaRPr>
          </a:p>
        </p:txBody>
      </p:sp>
      <p:sp>
        <p:nvSpPr>
          <p:cNvPr id="164" name="Rectangle 163">
            <a:extLst>
              <a:ext uri="{FF2B5EF4-FFF2-40B4-BE49-F238E27FC236}">
                <a16:creationId xmlns:a16="http://schemas.microsoft.com/office/drawing/2014/main" id="{BDBAA86F-7B5D-46EF-B24E-327D789B6281}"/>
              </a:ext>
            </a:extLst>
          </p:cNvPr>
          <p:cNvSpPr/>
          <p:nvPr/>
        </p:nvSpPr>
        <p:spPr>
          <a:xfrm>
            <a:off x="2082262" y="2180850"/>
            <a:ext cx="3103134" cy="948092"/>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develop their understanding of money and how to make appropriate financial choices, such as distinguishing between wants and needs in our weekly Futures lessons.</a:t>
            </a:r>
          </a:p>
        </p:txBody>
      </p:sp>
      <p:sp>
        <p:nvSpPr>
          <p:cNvPr id="165" name="Rectangle 164">
            <a:extLst>
              <a:ext uri="{FF2B5EF4-FFF2-40B4-BE49-F238E27FC236}">
                <a16:creationId xmlns:a16="http://schemas.microsoft.com/office/drawing/2014/main" id="{38DC23D9-E381-4E5A-822C-AD002E9DCF27}"/>
              </a:ext>
            </a:extLst>
          </p:cNvPr>
          <p:cNvSpPr/>
          <p:nvPr/>
        </p:nvSpPr>
        <p:spPr>
          <a:xfrm>
            <a:off x="52593" y="2199443"/>
            <a:ext cx="1844320" cy="2046285"/>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All KS3/4 pupils have PSHRE lessons weekly. Ensuring that pupils develop their understanding of relationships, including features of healthy and unhealthy relationships and how to stay safe online. </a:t>
            </a:r>
          </a:p>
        </p:txBody>
      </p:sp>
      <p:sp>
        <p:nvSpPr>
          <p:cNvPr id="166" name="Rectangle 165">
            <a:extLst>
              <a:ext uri="{FF2B5EF4-FFF2-40B4-BE49-F238E27FC236}">
                <a16:creationId xmlns:a16="http://schemas.microsoft.com/office/drawing/2014/main" id="{57B5BA78-21CC-4B15-BB9C-B3A67A31C557}"/>
              </a:ext>
            </a:extLst>
          </p:cNvPr>
          <p:cNvSpPr/>
          <p:nvPr/>
        </p:nvSpPr>
        <p:spPr>
          <a:xfrm>
            <a:off x="81520" y="4353149"/>
            <a:ext cx="1840214" cy="1394998"/>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learn about their bodies and changes in adolescence, relationship boundaries and choice. Pupils develop their self-awareness, self-confidence and identity.</a:t>
            </a:r>
          </a:p>
        </p:txBody>
      </p:sp>
      <p:sp>
        <p:nvSpPr>
          <p:cNvPr id="167" name="Rectangle 166">
            <a:extLst>
              <a:ext uri="{FF2B5EF4-FFF2-40B4-BE49-F238E27FC236}">
                <a16:creationId xmlns:a16="http://schemas.microsoft.com/office/drawing/2014/main" id="{71372989-38C7-43E8-81BF-DFACC8F9DE44}"/>
              </a:ext>
            </a:extLst>
          </p:cNvPr>
          <p:cNvSpPr/>
          <p:nvPr/>
        </p:nvSpPr>
        <p:spPr>
          <a:xfrm>
            <a:off x="63540" y="5855568"/>
            <a:ext cx="1840213" cy="1759177"/>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Within PSHRE, boxing, TFTF and active personal development lessons pupils explore a variety of ways to look after their physical and mental wellbeing. This includes healthy eating, self-regulation and developing physical fitness.</a:t>
            </a:r>
          </a:p>
        </p:txBody>
      </p:sp>
      <p:sp>
        <p:nvSpPr>
          <p:cNvPr id="169" name="Rectangle 168">
            <a:extLst>
              <a:ext uri="{FF2B5EF4-FFF2-40B4-BE49-F238E27FC236}">
                <a16:creationId xmlns:a16="http://schemas.microsoft.com/office/drawing/2014/main" id="{D89AB864-94BF-4561-B397-8526889B5C36}"/>
              </a:ext>
            </a:extLst>
          </p:cNvPr>
          <p:cNvSpPr/>
          <p:nvPr/>
        </p:nvSpPr>
        <p:spPr>
          <a:xfrm>
            <a:off x="4363535" y="8029236"/>
            <a:ext cx="4246332" cy="1523179"/>
          </a:xfrm>
          <a:prstGeom prst="rect">
            <a:avLst/>
          </a:prstGeom>
          <a:blipFill dpi="0" rotWithShape="1">
            <a:blip r:embed="rId9">
              <a:alphaModFix amt="10000"/>
            </a:blip>
            <a:srcRect/>
            <a:stretch>
              <a:fillRect t="-3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There is a strong focus on Inclusion, equality and diversity. Pupils develop their understanding through our PSHRE, tutor time programme and assemblies. Our academy culture reflects inclusion, tolerance and respect for others, where pupils accept difference and celebrate the achievement of one another through regular rewards. </a:t>
            </a:r>
          </a:p>
        </p:txBody>
      </p:sp>
      <p:sp>
        <p:nvSpPr>
          <p:cNvPr id="170" name="Rectangle 169">
            <a:extLst>
              <a:ext uri="{FF2B5EF4-FFF2-40B4-BE49-F238E27FC236}">
                <a16:creationId xmlns:a16="http://schemas.microsoft.com/office/drawing/2014/main" id="{E0FB0D6F-B299-41A8-A397-935F15037DC7}"/>
              </a:ext>
            </a:extLst>
          </p:cNvPr>
          <p:cNvSpPr/>
          <p:nvPr/>
        </p:nvSpPr>
        <p:spPr>
          <a:xfrm>
            <a:off x="3842115" y="569131"/>
            <a:ext cx="3877901" cy="1573790"/>
          </a:xfrm>
          <a:prstGeom prst="rect">
            <a:avLst/>
          </a:prstGeom>
          <a:solidFill>
            <a:srgbClr val="8ABD24">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 ENA community provides a positive, supportive environment where pupils feel safe and listened to. Pupils build their resilience and confidence through an aspirational curriculum that challenges them. There is a climate of celebrating success, where positive relationships, modelling and high expectations support pupils to develop their self-belief and individual character.</a:t>
            </a:r>
          </a:p>
        </p:txBody>
      </p:sp>
      <p:sp>
        <p:nvSpPr>
          <p:cNvPr id="173" name="Rectangle 172">
            <a:extLst>
              <a:ext uri="{FF2B5EF4-FFF2-40B4-BE49-F238E27FC236}">
                <a16:creationId xmlns:a16="http://schemas.microsoft.com/office/drawing/2014/main" id="{C68DC387-5932-407D-84D7-8D4CC63EF358}"/>
              </a:ext>
            </a:extLst>
          </p:cNvPr>
          <p:cNvSpPr/>
          <p:nvPr/>
        </p:nvSpPr>
        <p:spPr>
          <a:xfrm>
            <a:off x="7843390" y="17202"/>
            <a:ext cx="3270240" cy="2095439"/>
          </a:xfrm>
          <a:prstGeom prst="rect">
            <a:avLst/>
          </a:prstGeom>
          <a:blipFill dpi="0" rotWithShape="1">
            <a:blip r:embed="rId10">
              <a:alphaModFix amt="10000"/>
            </a:blip>
            <a:srcRect/>
            <a:stretch>
              <a:fillRect t="-3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develop their understanding of democracy, rule of law, individual liberty, tolerance and respect through taught lessons within our PSHE curriculum, through our SMSC focussed assemblies and through cross-curricular learning opportunities in all subjects. Pupil voice is heard through feedback from questionnaires. With a key focus on developing oracy skills, pupils are encouraged to express their views and opinions as well as participate in the pupil ambassador election process.</a:t>
            </a:r>
          </a:p>
        </p:txBody>
      </p:sp>
      <p:sp>
        <p:nvSpPr>
          <p:cNvPr id="174" name="Rectangle 173">
            <a:extLst>
              <a:ext uri="{FF2B5EF4-FFF2-40B4-BE49-F238E27FC236}">
                <a16:creationId xmlns:a16="http://schemas.microsoft.com/office/drawing/2014/main" id="{DA7CDB5E-2694-4B92-8347-3A5B6A5C2C7B}"/>
              </a:ext>
            </a:extLst>
          </p:cNvPr>
          <p:cNvSpPr/>
          <p:nvPr/>
        </p:nvSpPr>
        <p:spPr>
          <a:xfrm>
            <a:off x="10542816" y="5204063"/>
            <a:ext cx="2235273" cy="1429689"/>
          </a:xfrm>
          <a:prstGeom prst="rect">
            <a:avLst/>
          </a:prstGeom>
          <a:solidFill>
            <a:srgbClr val="009FC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are encouraged to accept authority and rules over time and appreciate the importance of working together in a school, the workplace, the community and </a:t>
            </a:r>
            <a:r>
              <a:rPr lang="en-GB" sz="1200">
                <a:solidFill>
                  <a:schemeClr val="tx1"/>
                </a:solidFill>
              </a:rPr>
              <a:t>the world. </a:t>
            </a:r>
            <a:endParaRPr lang="en-GB" sz="1200" dirty="0">
              <a:solidFill>
                <a:schemeClr val="tx1"/>
              </a:solidFill>
            </a:endParaRPr>
          </a:p>
        </p:txBody>
      </p:sp>
      <p:sp>
        <p:nvSpPr>
          <p:cNvPr id="175" name="Rectangle 174">
            <a:extLst>
              <a:ext uri="{FF2B5EF4-FFF2-40B4-BE49-F238E27FC236}">
                <a16:creationId xmlns:a16="http://schemas.microsoft.com/office/drawing/2014/main" id="{654E0858-7E83-4D02-9AE7-46FFF395DA4A}"/>
              </a:ext>
            </a:extLst>
          </p:cNvPr>
          <p:cNvSpPr/>
          <p:nvPr/>
        </p:nvSpPr>
        <p:spPr>
          <a:xfrm>
            <a:off x="10542816" y="6722966"/>
            <a:ext cx="2235273" cy="1467767"/>
          </a:xfrm>
          <a:prstGeom prst="rect">
            <a:avLst/>
          </a:prstGeom>
          <a:solidFill>
            <a:srgbClr val="009FC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enjoy participating in the school and wider community. They develop their social skills through trips, work experience,  alternative provisions and off site opportunities.</a:t>
            </a:r>
          </a:p>
        </p:txBody>
      </p:sp>
      <p:sp>
        <p:nvSpPr>
          <p:cNvPr id="176" name="Rectangle 175">
            <a:extLst>
              <a:ext uri="{FF2B5EF4-FFF2-40B4-BE49-F238E27FC236}">
                <a16:creationId xmlns:a16="http://schemas.microsoft.com/office/drawing/2014/main" id="{FEDC3310-27DF-4F08-9BFD-2EC0683AEBC2}"/>
              </a:ext>
            </a:extLst>
          </p:cNvPr>
          <p:cNvSpPr/>
          <p:nvPr/>
        </p:nvSpPr>
        <p:spPr>
          <a:xfrm>
            <a:off x="9993050" y="8244840"/>
            <a:ext cx="2785041" cy="1307577"/>
          </a:xfrm>
          <a:prstGeom prst="rect">
            <a:avLst/>
          </a:prstGeom>
          <a:solidFill>
            <a:srgbClr val="009FC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understand the difference between right and wrong and are encouraged to take responsibility for their actions </a:t>
            </a:r>
            <a:r>
              <a:rPr lang="en-GB" sz="1200">
                <a:solidFill>
                  <a:schemeClr val="tx1"/>
                </a:solidFill>
              </a:rPr>
              <a:t>and take </a:t>
            </a:r>
            <a:r>
              <a:rPr lang="en-GB" sz="1200" dirty="0">
                <a:solidFill>
                  <a:schemeClr val="tx1"/>
                </a:solidFill>
              </a:rPr>
              <a:t>appropriate choices over </a:t>
            </a:r>
            <a:r>
              <a:rPr lang="en-GB" sz="1200">
                <a:solidFill>
                  <a:schemeClr val="tx1"/>
                </a:solidFill>
              </a:rPr>
              <a:t>time to </a:t>
            </a:r>
            <a:r>
              <a:rPr lang="en-GB" sz="1200" dirty="0">
                <a:solidFill>
                  <a:schemeClr val="tx1"/>
                </a:solidFill>
              </a:rPr>
              <a:t>become a more positive Citizen in society. This is supported by our Citizenship curriculum.</a:t>
            </a:r>
          </a:p>
        </p:txBody>
      </p:sp>
      <p:sp>
        <p:nvSpPr>
          <p:cNvPr id="177" name="Rectangle 176">
            <a:extLst>
              <a:ext uri="{FF2B5EF4-FFF2-40B4-BE49-F238E27FC236}">
                <a16:creationId xmlns:a16="http://schemas.microsoft.com/office/drawing/2014/main" id="{A6D78293-F128-4F6D-A404-63343D8C48F2}"/>
              </a:ext>
            </a:extLst>
          </p:cNvPr>
          <p:cNvSpPr/>
          <p:nvPr/>
        </p:nvSpPr>
        <p:spPr>
          <a:xfrm>
            <a:off x="8718339" y="8012186"/>
            <a:ext cx="1166239" cy="1540229"/>
          </a:xfrm>
          <a:prstGeom prst="rect">
            <a:avLst/>
          </a:prstGeom>
          <a:solidFill>
            <a:srgbClr val="009FC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enjoy learning about the world around them, their own beliefs and the beliefs of others.  </a:t>
            </a:r>
          </a:p>
        </p:txBody>
      </p:sp>
      <p:sp>
        <p:nvSpPr>
          <p:cNvPr id="178" name="Rectangle 177">
            <a:extLst>
              <a:ext uri="{FF2B5EF4-FFF2-40B4-BE49-F238E27FC236}">
                <a16:creationId xmlns:a16="http://schemas.microsoft.com/office/drawing/2014/main" id="{E7FD7E99-52A0-457C-AC45-E851C9EF1E48}"/>
              </a:ext>
            </a:extLst>
          </p:cNvPr>
          <p:cNvSpPr/>
          <p:nvPr/>
        </p:nvSpPr>
        <p:spPr>
          <a:xfrm>
            <a:off x="4072931" y="6186779"/>
            <a:ext cx="3002311" cy="1786856"/>
          </a:xfrm>
          <a:prstGeom prst="rect">
            <a:avLst/>
          </a:prstGeom>
          <a:solidFill>
            <a:srgbClr val="FBC9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progress and achieve well. Leaving Key Stage 4 with a range of core qualifications and experiences that help to prepare them for their future role in society. Work experience and AP provides experiences for pupils to develop their personal interests and post 16 destinations are positive and in line with mainstream. </a:t>
            </a:r>
          </a:p>
        </p:txBody>
      </p:sp>
      <p:sp>
        <p:nvSpPr>
          <p:cNvPr id="181" name="Rectangle 180">
            <a:extLst>
              <a:ext uri="{FF2B5EF4-FFF2-40B4-BE49-F238E27FC236}">
                <a16:creationId xmlns:a16="http://schemas.microsoft.com/office/drawing/2014/main" id="{73BBB721-DCA2-4537-BE1D-9C2BEFD32EE3}"/>
              </a:ext>
            </a:extLst>
          </p:cNvPr>
          <p:cNvSpPr/>
          <p:nvPr/>
        </p:nvSpPr>
        <p:spPr>
          <a:xfrm>
            <a:off x="52593" y="7722165"/>
            <a:ext cx="1840213" cy="1830250"/>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know how to manage common risks, make safe choices and about the risks of substance misuse. They learn how to maintain a safe online presence. </a:t>
            </a:r>
          </a:p>
        </p:txBody>
      </p:sp>
      <p:sp>
        <p:nvSpPr>
          <p:cNvPr id="168" name="Rectangle 167">
            <a:extLst>
              <a:ext uri="{FF2B5EF4-FFF2-40B4-BE49-F238E27FC236}">
                <a16:creationId xmlns:a16="http://schemas.microsoft.com/office/drawing/2014/main" id="{657EFDEF-D0B8-4337-A415-4A51916D5826}"/>
              </a:ext>
            </a:extLst>
          </p:cNvPr>
          <p:cNvSpPr/>
          <p:nvPr/>
        </p:nvSpPr>
        <p:spPr>
          <a:xfrm>
            <a:off x="2004727" y="8012186"/>
            <a:ext cx="2246887" cy="1523179"/>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develop their digital and media literacy, gaining understanding of reliability and how online information can be fake. They learn how to manage their personal information and maintain a positive online presence.</a:t>
            </a:r>
          </a:p>
        </p:txBody>
      </p:sp>
      <p:pic>
        <p:nvPicPr>
          <p:cNvPr id="17" name="Picture 16">
            <a:extLst>
              <a:ext uri="{FF2B5EF4-FFF2-40B4-BE49-F238E27FC236}">
                <a16:creationId xmlns:a16="http://schemas.microsoft.com/office/drawing/2014/main" id="{06EE1FEF-C218-4B04-A2B1-4BD4AF59D7C8}"/>
              </a:ext>
            </a:extLst>
          </p:cNvPr>
          <p:cNvPicPr>
            <a:picLocks noChangeAspect="1"/>
          </p:cNvPicPr>
          <p:nvPr/>
        </p:nvPicPr>
        <p:blipFill>
          <a:blip r:embed="rId11"/>
          <a:stretch>
            <a:fillRect/>
          </a:stretch>
        </p:blipFill>
        <p:spPr>
          <a:xfrm>
            <a:off x="2620198" y="1577966"/>
            <a:ext cx="1172488" cy="125843"/>
          </a:xfrm>
          <a:prstGeom prst="rect">
            <a:avLst/>
          </a:prstGeom>
        </p:spPr>
      </p:pic>
      <p:sp>
        <p:nvSpPr>
          <p:cNvPr id="59" name="Rectangle 58">
            <a:extLst>
              <a:ext uri="{FF2B5EF4-FFF2-40B4-BE49-F238E27FC236}">
                <a16:creationId xmlns:a16="http://schemas.microsoft.com/office/drawing/2014/main" id="{44CAE775-132A-4001-91C8-56D9A2F82752}"/>
              </a:ext>
            </a:extLst>
          </p:cNvPr>
          <p:cNvSpPr/>
          <p:nvPr/>
        </p:nvSpPr>
        <p:spPr>
          <a:xfrm>
            <a:off x="8130287" y="2267362"/>
            <a:ext cx="2976104" cy="1665721"/>
          </a:xfrm>
          <a:prstGeom prst="rect">
            <a:avLst/>
          </a:prstGeom>
          <a:blipFill dpi="0" rotWithShape="1">
            <a:blip r:embed="rId12">
              <a:alphaModFix amt="10000"/>
            </a:blip>
            <a:srcRect/>
            <a:stretch>
              <a:fillRect l="20000" t="-5000" r="20000"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develop their Cultural Capital knowledge through our tutor programme and off- site trips. Skills for life are identified in all lessons throughout the curriculum with the aim of </a:t>
            </a:r>
            <a:r>
              <a:rPr lang="en-US" sz="1200" dirty="0">
                <a:solidFill>
                  <a:schemeClr val="tx1"/>
                </a:solidFill>
              </a:rPr>
              <a:t>developing their social skills.  </a:t>
            </a:r>
          </a:p>
          <a:p>
            <a:pPr algn="ctr"/>
            <a:r>
              <a:rPr lang="en-GB" sz="1200" dirty="0">
                <a:solidFill>
                  <a:schemeClr val="tx1"/>
                </a:solidFill>
              </a:rPr>
              <a:t>Our induction process identifies their individual interests and talents and enables bespoke timetables to be developed.</a:t>
            </a:r>
            <a:endParaRPr lang="en-GB" dirty="0"/>
          </a:p>
        </p:txBody>
      </p:sp>
      <p:pic>
        <p:nvPicPr>
          <p:cNvPr id="2" name="Picture 1">
            <a:extLst>
              <a:ext uri="{FF2B5EF4-FFF2-40B4-BE49-F238E27FC236}">
                <a16:creationId xmlns:a16="http://schemas.microsoft.com/office/drawing/2014/main" id="{2C775895-CAA6-BF15-D5E8-1CF26FFE31E0}"/>
              </a:ext>
            </a:extLst>
          </p:cNvPr>
          <p:cNvPicPr>
            <a:picLocks noChangeAspect="1"/>
          </p:cNvPicPr>
          <p:nvPr/>
        </p:nvPicPr>
        <p:blipFill>
          <a:blip r:embed="rId13"/>
          <a:stretch>
            <a:fillRect/>
          </a:stretch>
        </p:blipFill>
        <p:spPr>
          <a:xfrm>
            <a:off x="359732" y="856269"/>
            <a:ext cx="3103134" cy="1258894"/>
          </a:xfrm>
          <a:prstGeom prst="rect">
            <a:avLst/>
          </a:prstGeom>
        </p:spPr>
      </p:pic>
      <p:sp>
        <p:nvSpPr>
          <p:cNvPr id="5" name="Rectangle 4">
            <a:extLst>
              <a:ext uri="{FF2B5EF4-FFF2-40B4-BE49-F238E27FC236}">
                <a16:creationId xmlns:a16="http://schemas.microsoft.com/office/drawing/2014/main" id="{1255ACEA-4A46-8B64-FA44-574A46F173CA}"/>
              </a:ext>
            </a:extLst>
          </p:cNvPr>
          <p:cNvSpPr/>
          <p:nvPr/>
        </p:nvSpPr>
        <p:spPr>
          <a:xfrm>
            <a:off x="2082262" y="6518677"/>
            <a:ext cx="1549938" cy="1331644"/>
          </a:xfrm>
          <a:prstGeom prst="rect">
            <a:avLst/>
          </a:prstGeom>
          <a:solidFill>
            <a:srgbClr val="009FC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KS2 nurture pupils enjoy learning to socialise with their peers and progress is measured against the </a:t>
            </a:r>
            <a:r>
              <a:rPr lang="en-GB" sz="1200" dirty="0" err="1">
                <a:solidFill>
                  <a:schemeClr val="tx1"/>
                </a:solidFill>
              </a:rPr>
              <a:t>boxall</a:t>
            </a:r>
            <a:r>
              <a:rPr lang="en-GB" sz="1200" dirty="0">
                <a:solidFill>
                  <a:schemeClr val="tx1"/>
                </a:solidFill>
              </a:rPr>
              <a:t> profile.  </a:t>
            </a:r>
          </a:p>
        </p:txBody>
      </p:sp>
    </p:spTree>
    <p:extLst>
      <p:ext uri="{BB962C8B-B14F-4D97-AF65-F5344CB8AC3E}">
        <p14:creationId xmlns:p14="http://schemas.microsoft.com/office/powerpoint/2010/main" val="342974061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1402afb-3680-4d2a-9302-d9bfeb77c496"/>
    <lcf76f155ced4ddcb4097134ff3c332f xmlns="9f863889-b1f7-401d-80cf-caba1b4e9ce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5A0770C1A2F64E9D75300B04D77D53" ma:contentTypeVersion="17" ma:contentTypeDescription="Create a new document." ma:contentTypeScope="" ma:versionID="1d466390a847795dd5d09fd2cb2b39dd">
  <xsd:schema xmlns:xsd="http://www.w3.org/2001/XMLSchema" xmlns:xs="http://www.w3.org/2001/XMLSchema" xmlns:p="http://schemas.microsoft.com/office/2006/metadata/properties" xmlns:ns2="9f863889-b1f7-401d-80cf-caba1b4e9ce2" xmlns:ns3="21402afb-3680-4d2a-9302-d9bfeb77c496" targetNamespace="http://schemas.microsoft.com/office/2006/metadata/properties" ma:root="true" ma:fieldsID="74d44e320876cf74e2fe4dd06b7034fb" ns2:_="" ns3:_="">
    <xsd:import namespace="9f863889-b1f7-401d-80cf-caba1b4e9ce2"/>
    <xsd:import namespace="21402afb-3680-4d2a-9302-d9bfeb77c4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63889-b1f7-401d-80cf-caba1b4e9c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6fc8895-57a8-4f5c-bf5b-674d4e696d6f"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402afb-3680-4d2a-9302-d9bfeb77c49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05e3fb5-d0fe-4c24-a646-da065fa56118}" ma:internalName="TaxCatchAll" ma:showField="CatchAllData" ma:web="21402afb-3680-4d2a-9302-d9bfeb77c4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46BFC9-B997-4391-A5E5-DED4A14CB936}">
  <ds:schemaRefs>
    <ds:schemaRef ds:uri="http://schemas.microsoft.com/sharepoint/v3/contenttype/forms"/>
  </ds:schemaRefs>
</ds:datastoreItem>
</file>

<file path=customXml/itemProps2.xml><?xml version="1.0" encoding="utf-8"?>
<ds:datastoreItem xmlns:ds="http://schemas.openxmlformats.org/officeDocument/2006/customXml" ds:itemID="{3238BA5D-83A2-4198-83B7-7473DBDF0895}">
  <ds:schemaRefs>
    <ds:schemaRef ds:uri="http://www.w3.org/XML/1998/namespace"/>
    <ds:schemaRef ds:uri="9f863889-b1f7-401d-80cf-caba1b4e9ce2"/>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21402afb-3680-4d2a-9302-d9bfeb77c496"/>
    <ds:schemaRef ds:uri="http://schemas.microsoft.com/office/2006/metadata/properties"/>
  </ds:schemaRefs>
</ds:datastoreItem>
</file>

<file path=customXml/itemProps3.xml><?xml version="1.0" encoding="utf-8"?>
<ds:datastoreItem xmlns:ds="http://schemas.openxmlformats.org/officeDocument/2006/customXml" ds:itemID="{22A8D04C-5E43-4BED-A445-679AD4B357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863889-b1f7-401d-80cf-caba1b4e9ce2"/>
    <ds:schemaRef ds:uri="21402afb-3680-4d2a-9302-d9bfeb77c4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296</TotalTime>
  <Words>725</Words>
  <Application>Microsoft Office PowerPoint</Application>
  <PresentationFormat>A3 Paper (297x420 mm)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Circular Abstracts</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Headteacher</dc:creator>
  <cp:lastModifiedBy>Janine Dix</cp:lastModifiedBy>
  <cp:revision>26</cp:revision>
  <cp:lastPrinted>2022-11-09T09:28:41Z</cp:lastPrinted>
  <dcterms:created xsi:type="dcterms:W3CDTF">2022-10-04T17:25:38Z</dcterms:created>
  <dcterms:modified xsi:type="dcterms:W3CDTF">2023-01-13T00:12:19Z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0x010100AE5A0770C1A2F64E9D75300B04D77D53</vt:lpwstr>
  </property>
</Properties>
</file>